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2" r:id="rId1"/>
  </p:sldMasterIdLst>
  <p:notesMasterIdLst>
    <p:notesMasterId r:id="rId23"/>
  </p:notesMasterIdLst>
  <p:sldIdLst>
    <p:sldId id="2147483645" r:id="rId2"/>
    <p:sldId id="2147479553" r:id="rId3"/>
    <p:sldId id="2147482298" r:id="rId4"/>
    <p:sldId id="2147482299" r:id="rId5"/>
    <p:sldId id="2147482300" r:id="rId6"/>
    <p:sldId id="2147483644" r:id="rId7"/>
    <p:sldId id="350" r:id="rId8"/>
    <p:sldId id="2147483567" r:id="rId9"/>
    <p:sldId id="2147482301" r:id="rId10"/>
    <p:sldId id="2147479670" r:id="rId11"/>
    <p:sldId id="2147482303" r:id="rId12"/>
    <p:sldId id="2147481234" r:id="rId13"/>
    <p:sldId id="2147481322" r:id="rId14"/>
    <p:sldId id="2147481200" r:id="rId15"/>
    <p:sldId id="2147481357" r:id="rId16"/>
    <p:sldId id="2147481397" r:id="rId17"/>
    <p:sldId id="260" r:id="rId18"/>
    <p:sldId id="258" r:id="rId19"/>
    <p:sldId id="2147479620" r:id="rId20"/>
    <p:sldId id="2147483646" r:id="rId21"/>
    <p:sldId id="214747959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gents" id="{F79EFFDF-C644-43D0-BB65-964B6B33B3D1}">
          <p14:sldIdLst>
            <p14:sldId id="2147483645"/>
            <p14:sldId id="2147479553"/>
            <p14:sldId id="2147482298"/>
            <p14:sldId id="2147482299"/>
            <p14:sldId id="2147482300"/>
            <p14:sldId id="2147483644"/>
            <p14:sldId id="350"/>
            <p14:sldId id="2147483567"/>
            <p14:sldId id="2147482301"/>
            <p14:sldId id="2147479670"/>
            <p14:sldId id="2147482303"/>
          </p14:sldIdLst>
        </p14:section>
        <p14:section name="Aspire" id="{521D3207-AEDE-45E1-A7FC-C5653D293F69}">
          <p14:sldIdLst>
            <p14:sldId id="2147481234"/>
            <p14:sldId id="2147481322"/>
            <p14:sldId id="2147481200"/>
            <p14:sldId id="2147481357"/>
            <p14:sldId id="2147481397"/>
          </p14:sldIdLst>
        </p14:section>
        <p14:section name="Aspire and Agents" id="{CF858482-F621-4D76-B1E5-3BF5F6ABED87}">
          <p14:sldIdLst>
            <p14:sldId id="260"/>
            <p14:sldId id="258"/>
          </p14:sldIdLst>
        </p14:section>
        <p14:section name="WrapUp" id="{E3CFCFB2-DCBD-4303-8068-82E699163F87}">
          <p14:sldIdLst>
            <p14:sldId id="2147479620"/>
            <p14:sldId id="2147483646"/>
            <p14:sldId id="214747959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472A2"/>
    <a:srgbClr val="FFF6DE"/>
    <a:srgbClr val="5DA7E7"/>
    <a:srgbClr val="71D9FF"/>
    <a:srgbClr val="AC62FF"/>
    <a:srgbClr val="0A0B1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8821D-FDCE-C248-AC4D-CA69061F5D03}" v="150" dt="2025-04-08T15:53:35.019"/>
    <p1510:client id="{C165C6AD-4E1C-234C-0532-65AAB1B73536}" v="43" dt="2025-04-07T18:10:08.35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27"/>
    <p:restoredTop sz="94693"/>
  </p:normalViewPr>
  <p:slideViewPr>
    <p:cSldViewPr snapToGrid="0">
      <p:cViewPr>
        <p:scale>
          <a:sx n="70" d="100"/>
          <a:sy n="70" d="100"/>
        </p:scale>
        <p:origin x="1306" y="336"/>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016265-E7E4-474A-9B14-53374D85C98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7B604A85-E49A-42EB-9F43-6A30E6E54CF5}">
      <dgm:prSet/>
      <dgm:spPr/>
      <dgm:t>
        <a:bodyPr/>
        <a:lstStyle/>
        <a:p>
          <a:pPr>
            <a:lnSpc>
              <a:spcPct val="100000"/>
            </a:lnSpc>
          </a:pPr>
          <a:r>
            <a:rPr lang="en-US" baseline="0">
              <a:solidFill>
                <a:schemeClr val="tx1"/>
              </a:solidFill>
            </a:rPr>
            <a:t>Reason over a provided business process</a:t>
          </a:r>
          <a:endParaRPr lang="en-US">
            <a:solidFill>
              <a:schemeClr val="tx1"/>
            </a:solidFill>
          </a:endParaRPr>
        </a:p>
      </dgm:t>
    </dgm:pt>
    <dgm:pt modelId="{FF6BDD8E-D74B-46B0-A539-C870982F84CD}" type="parTrans" cxnId="{D68338EF-E9E3-430B-8BF7-BD961E813E97}">
      <dgm:prSet/>
      <dgm:spPr/>
      <dgm:t>
        <a:bodyPr/>
        <a:lstStyle/>
        <a:p>
          <a:endParaRPr lang="en-US"/>
        </a:p>
      </dgm:t>
    </dgm:pt>
    <dgm:pt modelId="{2F4E5B29-914D-4E9F-AFE5-913A84271800}" type="sibTrans" cxnId="{D68338EF-E9E3-430B-8BF7-BD961E813E97}">
      <dgm:prSet/>
      <dgm:spPr/>
      <dgm:t>
        <a:bodyPr/>
        <a:lstStyle/>
        <a:p>
          <a:endParaRPr lang="en-US"/>
        </a:p>
      </dgm:t>
    </dgm:pt>
    <dgm:pt modelId="{0610C988-95DF-4D59-8519-CD6FBF2BC8CD}">
      <dgm:prSet/>
      <dgm:spPr/>
      <dgm:t>
        <a:bodyPr/>
        <a:lstStyle/>
        <a:p>
          <a:pPr>
            <a:lnSpc>
              <a:spcPct val="100000"/>
            </a:lnSpc>
          </a:pPr>
          <a:r>
            <a:rPr lang="en-US" baseline="0" dirty="0">
              <a:solidFill>
                <a:schemeClr val="tx1"/>
              </a:solidFill>
            </a:rPr>
            <a:t>Retrieve context to complete the process</a:t>
          </a:r>
          <a:endParaRPr lang="en-US" dirty="0">
            <a:solidFill>
              <a:schemeClr val="tx1"/>
            </a:solidFill>
          </a:endParaRPr>
        </a:p>
      </dgm:t>
    </dgm:pt>
    <dgm:pt modelId="{7D81E503-ECF0-49B9-8FFE-6FB890893986}" type="parTrans" cxnId="{DAFFA5BD-27DE-4A15-A16C-BE09A39D7075}">
      <dgm:prSet/>
      <dgm:spPr/>
      <dgm:t>
        <a:bodyPr/>
        <a:lstStyle/>
        <a:p>
          <a:endParaRPr lang="en-US"/>
        </a:p>
      </dgm:t>
    </dgm:pt>
    <dgm:pt modelId="{F22AFF46-EA33-434A-9BBC-5331E3360322}" type="sibTrans" cxnId="{DAFFA5BD-27DE-4A15-A16C-BE09A39D7075}">
      <dgm:prSet/>
      <dgm:spPr/>
      <dgm:t>
        <a:bodyPr/>
        <a:lstStyle/>
        <a:p>
          <a:endParaRPr lang="en-US"/>
        </a:p>
      </dgm:t>
    </dgm:pt>
    <dgm:pt modelId="{A1212418-2838-42E9-8022-1675DEE0CEC4}" type="pres">
      <dgm:prSet presAssocID="{31016265-E7E4-474A-9B14-53374D85C989}" presName="root" presStyleCnt="0">
        <dgm:presLayoutVars>
          <dgm:dir/>
          <dgm:resizeHandles val="exact"/>
        </dgm:presLayoutVars>
      </dgm:prSet>
      <dgm:spPr/>
    </dgm:pt>
    <dgm:pt modelId="{96EF73CC-6E2E-4EB6-9B78-B31E72488CC2}" type="pres">
      <dgm:prSet presAssocID="{7B604A85-E49A-42EB-9F43-6A30E6E54CF5}" presName="compNode" presStyleCnt="0"/>
      <dgm:spPr/>
    </dgm:pt>
    <dgm:pt modelId="{61F58EC8-7642-4D5C-87F1-F9E6BB90C210}" type="pres">
      <dgm:prSet presAssocID="{7B604A85-E49A-42EB-9F43-6A30E6E54CF5}" presName="bgRect" presStyleLbl="bgShp" presStyleIdx="0" presStyleCnt="2">
        <dgm:style>
          <a:lnRef idx="1">
            <a:schemeClr val="accent1"/>
          </a:lnRef>
          <a:fillRef idx="0">
            <a:schemeClr val="accent1"/>
          </a:fillRef>
          <a:effectRef idx="0">
            <a:schemeClr val="accent1"/>
          </a:effectRef>
          <a:fontRef idx="minor">
            <a:schemeClr val="tx1"/>
          </a:fontRef>
        </dgm:style>
      </dgm:prSet>
      <dgm:spPr>
        <a:xfrm>
          <a:off x="0" y="785514"/>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dgm:spPr>
    </dgm:pt>
    <dgm:pt modelId="{1A993E7A-BA69-4ED8-880F-937BC03B7A0F}" type="pres">
      <dgm:prSet presAssocID="{7B604A85-E49A-42EB-9F43-6A30E6E54CF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rain outline"/>
        </a:ext>
      </dgm:extLst>
    </dgm:pt>
    <dgm:pt modelId="{A95D1D74-5C9D-465F-872B-3E0F66181371}" type="pres">
      <dgm:prSet presAssocID="{7B604A85-E49A-42EB-9F43-6A30E6E54CF5}" presName="spaceRect" presStyleCnt="0"/>
      <dgm:spPr/>
    </dgm:pt>
    <dgm:pt modelId="{11568F1C-2D5C-4637-A3A8-A1F34F7AD4D5}" type="pres">
      <dgm:prSet presAssocID="{7B604A85-E49A-42EB-9F43-6A30E6E54CF5}" presName="parTx" presStyleLbl="revTx" presStyleIdx="0" presStyleCnt="2">
        <dgm:presLayoutVars>
          <dgm:chMax val="0"/>
          <dgm:chPref val="0"/>
        </dgm:presLayoutVars>
      </dgm:prSet>
      <dgm:spPr/>
    </dgm:pt>
    <dgm:pt modelId="{2A21E517-5024-4F7B-B08C-012D8EA7CB17}" type="pres">
      <dgm:prSet presAssocID="{2F4E5B29-914D-4E9F-AFE5-913A84271800}" presName="sibTrans" presStyleCnt="0"/>
      <dgm:spPr/>
    </dgm:pt>
    <dgm:pt modelId="{0AA64F71-FCC2-4D5C-B9AE-1665EFF8FE9E}" type="pres">
      <dgm:prSet presAssocID="{0610C988-95DF-4D59-8519-CD6FBF2BC8CD}" presName="compNode" presStyleCnt="0"/>
      <dgm:spPr/>
    </dgm:pt>
    <dgm:pt modelId="{55899E72-DE00-4AC4-B186-1A8CF3F0238E}" type="pres">
      <dgm:prSet presAssocID="{0610C988-95DF-4D59-8519-CD6FBF2BC8CD}" presName="bgRect" presStyleLbl="bgShp" presStyleIdx="1" presStyleCnt="2">
        <dgm:style>
          <a:lnRef idx="1">
            <a:schemeClr val="accent1"/>
          </a:lnRef>
          <a:fillRef idx="0">
            <a:schemeClr val="accent1"/>
          </a:fillRef>
          <a:effectRef idx="0">
            <a:schemeClr val="accent1"/>
          </a:effectRef>
          <a:fontRef idx="minor">
            <a:schemeClr val="tx1"/>
          </a:fontRef>
        </dgm:style>
      </dgm:prSet>
      <dgm:spPr>
        <a:xfrm>
          <a:off x="0" y="2598241"/>
          <a:ext cx="11018837" cy="1450181"/>
        </a:xfrm>
        <a:prstGeom prst="roundRect">
          <a:avLst>
            <a:gd name="adj" fmla="val 10000"/>
          </a:avLst>
        </a:prstGeom>
        <a:ln w="0">
          <a:headEnd type="none" w="lg" len="sm"/>
          <a:tailEnd type="none" w="lg" len="sm"/>
        </a:ln>
      </dgm:spPr>
    </dgm:pt>
    <dgm:pt modelId="{8C7D03F0-DC5D-4678-B3E6-C496BF7551D7}" type="pres">
      <dgm:prSet presAssocID="{0610C988-95DF-4D59-8519-CD6FBF2BC8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agnifying glass outline"/>
        </a:ext>
      </dgm:extLst>
    </dgm:pt>
    <dgm:pt modelId="{E8057D3C-42B5-4EB9-95BB-C220A8FFF5E1}" type="pres">
      <dgm:prSet presAssocID="{0610C988-95DF-4D59-8519-CD6FBF2BC8CD}" presName="spaceRect" presStyleCnt="0"/>
      <dgm:spPr/>
    </dgm:pt>
    <dgm:pt modelId="{43D70301-6653-4CE6-BCFE-8208987D61C9}" type="pres">
      <dgm:prSet presAssocID="{0610C988-95DF-4D59-8519-CD6FBF2BC8CD}" presName="parTx" presStyleLbl="revTx" presStyleIdx="1" presStyleCnt="2">
        <dgm:presLayoutVars>
          <dgm:chMax val="0"/>
          <dgm:chPref val="0"/>
        </dgm:presLayoutVars>
      </dgm:prSet>
      <dgm:spPr/>
    </dgm:pt>
  </dgm:ptLst>
  <dgm:cxnLst>
    <dgm:cxn modelId="{15EB7140-7F85-4F07-8D54-D4C5BBAC991E}" type="presOf" srcId="{31016265-E7E4-474A-9B14-53374D85C989}" destId="{A1212418-2838-42E9-8022-1675DEE0CEC4}" srcOrd="0" destOrd="0" presId="urn:microsoft.com/office/officeart/2018/2/layout/IconVerticalSolidList"/>
    <dgm:cxn modelId="{3769A17A-F3AB-4EEC-A8E5-B84E4E0931CB}" type="presOf" srcId="{0610C988-95DF-4D59-8519-CD6FBF2BC8CD}" destId="{43D70301-6653-4CE6-BCFE-8208987D61C9}" srcOrd="0" destOrd="0" presId="urn:microsoft.com/office/officeart/2018/2/layout/IconVerticalSolidList"/>
    <dgm:cxn modelId="{3A7F1E94-319D-43A8-8645-60E6861C4C5E}" type="presOf" srcId="{7B604A85-E49A-42EB-9F43-6A30E6E54CF5}" destId="{11568F1C-2D5C-4637-A3A8-A1F34F7AD4D5}" srcOrd="0" destOrd="0" presId="urn:microsoft.com/office/officeart/2018/2/layout/IconVerticalSolidList"/>
    <dgm:cxn modelId="{DAFFA5BD-27DE-4A15-A16C-BE09A39D7075}" srcId="{31016265-E7E4-474A-9B14-53374D85C989}" destId="{0610C988-95DF-4D59-8519-CD6FBF2BC8CD}" srcOrd="1" destOrd="0" parTransId="{7D81E503-ECF0-49B9-8FFE-6FB890893986}" sibTransId="{F22AFF46-EA33-434A-9BBC-5331E3360322}"/>
    <dgm:cxn modelId="{D68338EF-E9E3-430B-8BF7-BD961E813E97}" srcId="{31016265-E7E4-474A-9B14-53374D85C989}" destId="{7B604A85-E49A-42EB-9F43-6A30E6E54CF5}" srcOrd="0" destOrd="0" parTransId="{FF6BDD8E-D74B-46B0-A539-C870982F84CD}" sibTransId="{2F4E5B29-914D-4E9F-AFE5-913A84271800}"/>
    <dgm:cxn modelId="{2A4E3AB3-7BE1-4C69-84E8-00229B9D2C26}" type="presParOf" srcId="{A1212418-2838-42E9-8022-1675DEE0CEC4}" destId="{96EF73CC-6E2E-4EB6-9B78-B31E72488CC2}" srcOrd="0" destOrd="0" presId="urn:microsoft.com/office/officeart/2018/2/layout/IconVerticalSolidList"/>
    <dgm:cxn modelId="{2EF635B1-2572-4D0E-83D9-28C5083FDB2C}" type="presParOf" srcId="{96EF73CC-6E2E-4EB6-9B78-B31E72488CC2}" destId="{61F58EC8-7642-4D5C-87F1-F9E6BB90C210}" srcOrd="0" destOrd="0" presId="urn:microsoft.com/office/officeart/2018/2/layout/IconVerticalSolidList"/>
    <dgm:cxn modelId="{D0FB95D8-EE2B-452B-B928-A5EEF657BC58}" type="presParOf" srcId="{96EF73CC-6E2E-4EB6-9B78-B31E72488CC2}" destId="{1A993E7A-BA69-4ED8-880F-937BC03B7A0F}" srcOrd="1" destOrd="0" presId="urn:microsoft.com/office/officeart/2018/2/layout/IconVerticalSolidList"/>
    <dgm:cxn modelId="{C2779AF2-9976-4C74-8D4D-FB12A18C6BB1}" type="presParOf" srcId="{96EF73CC-6E2E-4EB6-9B78-B31E72488CC2}" destId="{A95D1D74-5C9D-465F-872B-3E0F66181371}" srcOrd="2" destOrd="0" presId="urn:microsoft.com/office/officeart/2018/2/layout/IconVerticalSolidList"/>
    <dgm:cxn modelId="{B95C0DFE-D3F5-4AA6-9893-7672C9885762}" type="presParOf" srcId="{96EF73CC-6E2E-4EB6-9B78-B31E72488CC2}" destId="{11568F1C-2D5C-4637-A3A8-A1F34F7AD4D5}" srcOrd="3" destOrd="0" presId="urn:microsoft.com/office/officeart/2018/2/layout/IconVerticalSolidList"/>
    <dgm:cxn modelId="{77FF7CD5-30CF-4715-A609-E3E28A795D75}" type="presParOf" srcId="{A1212418-2838-42E9-8022-1675DEE0CEC4}" destId="{2A21E517-5024-4F7B-B08C-012D8EA7CB17}" srcOrd="1" destOrd="0" presId="urn:microsoft.com/office/officeart/2018/2/layout/IconVerticalSolidList"/>
    <dgm:cxn modelId="{DE8C3F5C-C603-48B8-B5F6-D9D0643AE050}" type="presParOf" srcId="{A1212418-2838-42E9-8022-1675DEE0CEC4}" destId="{0AA64F71-FCC2-4D5C-B9AE-1665EFF8FE9E}" srcOrd="2" destOrd="0" presId="urn:microsoft.com/office/officeart/2018/2/layout/IconVerticalSolidList"/>
    <dgm:cxn modelId="{C125FB11-F74D-49D6-9CD5-FE6A683A78B3}" type="presParOf" srcId="{0AA64F71-FCC2-4D5C-B9AE-1665EFF8FE9E}" destId="{55899E72-DE00-4AC4-B186-1A8CF3F0238E}" srcOrd="0" destOrd="0" presId="urn:microsoft.com/office/officeart/2018/2/layout/IconVerticalSolidList"/>
    <dgm:cxn modelId="{BA43655C-8D90-4011-B73E-A4C9B03F2A19}" type="presParOf" srcId="{0AA64F71-FCC2-4D5C-B9AE-1665EFF8FE9E}" destId="{8C7D03F0-DC5D-4678-B3E6-C496BF7551D7}" srcOrd="1" destOrd="0" presId="urn:microsoft.com/office/officeart/2018/2/layout/IconVerticalSolidList"/>
    <dgm:cxn modelId="{07A9C384-CDC4-464C-BDA2-380CC1D0B375}" type="presParOf" srcId="{0AA64F71-FCC2-4D5C-B9AE-1665EFF8FE9E}" destId="{E8057D3C-42B5-4EB9-95BB-C220A8FFF5E1}" srcOrd="2" destOrd="0" presId="urn:microsoft.com/office/officeart/2018/2/layout/IconVerticalSolidList"/>
    <dgm:cxn modelId="{C7F644CC-C409-419E-8718-BB58F640A3FF}" type="presParOf" srcId="{0AA64F71-FCC2-4D5C-B9AE-1665EFF8FE9E}" destId="{43D70301-6653-4CE6-BCFE-8208987D61C9}" srcOrd="3" destOrd="0" presId="urn:microsoft.com/office/officeart/2018/2/layout/IconVerticalSolidList"/>
  </dgm:cxnLst>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F58EC8-7642-4D5C-87F1-F9E6BB90C210}">
      <dsp:nvSpPr>
        <dsp:cNvPr id="0" name=""/>
        <dsp:cNvSpPr/>
      </dsp:nvSpPr>
      <dsp:spPr>
        <a:xfrm>
          <a:off x="0" y="785514"/>
          <a:ext cx="11018837" cy="1450181"/>
        </a:xfrm>
        <a:prstGeom prst="roundRect">
          <a:avLst>
            <a:gd name="adj" fmla="val 10000"/>
          </a:avLst>
        </a:prstGeom>
        <a:noFill/>
        <a:ln w="38100" cap="rnd" cmpd="sng" algn="ctr">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dsp:spPr>
      <dsp:style>
        <a:lnRef idx="1">
          <a:schemeClr val="accent1"/>
        </a:lnRef>
        <a:fillRef idx="0">
          <a:schemeClr val="accent1"/>
        </a:fillRef>
        <a:effectRef idx="0">
          <a:schemeClr val="accent1"/>
        </a:effectRef>
        <a:fontRef idx="minor">
          <a:schemeClr val="tx1"/>
        </a:fontRef>
      </dsp:style>
    </dsp:sp>
    <dsp:sp modelId="{1A993E7A-BA69-4ED8-880F-937BC03B7A0F}">
      <dsp:nvSpPr>
        <dsp:cNvPr id="0" name=""/>
        <dsp:cNvSpPr/>
      </dsp:nvSpPr>
      <dsp:spPr>
        <a:xfrm>
          <a:off x="438679" y="1111805"/>
          <a:ext cx="797599" cy="79759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568F1C-2D5C-4637-A3A8-A1F34F7AD4D5}">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a:solidFill>
                <a:schemeClr val="tx1"/>
              </a:solidFill>
            </a:rPr>
            <a:t>Reason over a provided business process</a:t>
          </a:r>
          <a:endParaRPr lang="en-US" sz="2500" kern="1200">
            <a:solidFill>
              <a:schemeClr val="tx1"/>
            </a:solidFill>
          </a:endParaRPr>
        </a:p>
      </dsp:txBody>
      <dsp:txXfrm>
        <a:off x="1674959" y="785514"/>
        <a:ext cx="9343878" cy="1450181"/>
      </dsp:txXfrm>
    </dsp:sp>
    <dsp:sp modelId="{55899E72-DE00-4AC4-B186-1A8CF3F0238E}">
      <dsp:nvSpPr>
        <dsp:cNvPr id="0" name=""/>
        <dsp:cNvSpPr/>
      </dsp:nvSpPr>
      <dsp:spPr>
        <a:xfrm>
          <a:off x="0" y="2598241"/>
          <a:ext cx="11018837" cy="1450181"/>
        </a:xfrm>
        <a:prstGeom prst="roundRect">
          <a:avLst>
            <a:gd name="adj" fmla="val 10000"/>
          </a:avLst>
        </a:prstGeom>
        <a:noFill/>
        <a:ln w="0" cap="flat" cmpd="sng" algn="ctr">
          <a:solidFill>
            <a:schemeClr val="accent1"/>
          </a:solidFill>
          <a:prstDash val="solid"/>
          <a:headEnd type="none" w="lg" len="sm"/>
          <a:tailEnd type="none" w="lg" len="sm"/>
        </a:ln>
        <a:effectLst/>
      </dsp:spPr>
      <dsp:style>
        <a:lnRef idx="1">
          <a:schemeClr val="accent1"/>
        </a:lnRef>
        <a:fillRef idx="0">
          <a:schemeClr val="accent1"/>
        </a:fillRef>
        <a:effectRef idx="0">
          <a:schemeClr val="accent1"/>
        </a:effectRef>
        <a:fontRef idx="minor">
          <a:schemeClr val="tx1"/>
        </a:fontRef>
      </dsp:style>
    </dsp:sp>
    <dsp:sp modelId="{8C7D03F0-DC5D-4678-B3E6-C496BF7551D7}">
      <dsp:nvSpPr>
        <dsp:cNvPr id="0" name=""/>
        <dsp:cNvSpPr/>
      </dsp:nvSpPr>
      <dsp:spPr>
        <a:xfrm>
          <a:off x="438679" y="2924532"/>
          <a:ext cx="797599" cy="79759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3D70301-6653-4CE6-BCFE-8208987D61C9}">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1111250">
            <a:lnSpc>
              <a:spcPct val="100000"/>
            </a:lnSpc>
            <a:spcBef>
              <a:spcPct val="0"/>
            </a:spcBef>
            <a:spcAft>
              <a:spcPct val="35000"/>
            </a:spcAft>
            <a:buNone/>
          </a:pPr>
          <a:r>
            <a:rPr lang="en-US" sz="2500" kern="1200" baseline="0" dirty="0">
              <a:solidFill>
                <a:schemeClr val="tx1"/>
              </a:solidFill>
            </a:rPr>
            <a:t>Retrieve context to complete the process</a:t>
          </a:r>
          <a:endParaRPr lang="en-US" sz="2500" kern="1200" dirty="0">
            <a:solidFill>
              <a:schemeClr val="tx1"/>
            </a:solidFill>
          </a:endParaRP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405CB-82A4-468A-A648-ECE9F1B9182C}"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822E6C-A02C-4BB1-90E8-FA24A474D4B7}" type="slidenum">
              <a:rPr lang="en-US" smtClean="0"/>
              <a:t>‹#›</a:t>
            </a:fld>
            <a:endParaRPr lang="en-US"/>
          </a:p>
        </p:txBody>
      </p:sp>
    </p:spTree>
    <p:extLst>
      <p:ext uri="{BB962C8B-B14F-4D97-AF65-F5344CB8AC3E}">
        <p14:creationId xmlns:p14="http://schemas.microsoft.com/office/powerpoint/2010/main" val="32187209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4FDA-A80D-972C-B594-C87539A3D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23C782-147E-750E-F3C8-FF49EFCF90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649A86-DC4C-102F-3E18-806A2135949A}"/>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A31693A8-53EE-39E3-B0D6-56B213EF9684}"/>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DD8F47D-6E2E-F1FC-B73D-57F03584F24A}"/>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70507FF-D52F-E34B-8650-D7B32BF7DE09}"/>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73E45CE8-F40F-EE4B-6026-EE16D5D02490}"/>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4371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003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pPr defTabSz="949147">
              <a:defRPr/>
            </a:pPr>
            <a:fld id="{D96FA0A3-07FB-4AAC-A99C-E63CB0E4F33F}" type="slidenum">
              <a:rPr lang="en-US">
                <a:solidFill>
                  <a:prstClr val="black"/>
                </a:solidFill>
                <a:latin typeface="Calibri" panose="020F0502020204030204"/>
              </a:rPr>
              <a:pPr defTabSz="949147">
                <a:defRPr/>
              </a:pPr>
              <a:t>14</a:t>
            </a:fld>
            <a:endParaRPr lang="en-US">
              <a:solidFill>
                <a:prstClr val="black"/>
              </a:solidFill>
              <a:latin typeface="Calibri" panose="020F0502020204030204"/>
            </a:endParaRPr>
          </a:p>
        </p:txBody>
      </p:sp>
    </p:spTree>
    <p:extLst>
      <p:ext uri="{BB962C8B-B14F-4D97-AF65-F5344CB8AC3E}">
        <p14:creationId xmlns:p14="http://schemas.microsoft.com/office/powerpoint/2010/main" val="41436329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49147" rtl="0" eaLnBrk="1" fontAlgn="auto" latinLnBrk="0" hangingPunct="1">
              <a:lnSpc>
                <a:spcPct val="100000"/>
              </a:lnSpc>
              <a:spcBef>
                <a:spcPts val="0"/>
              </a:spcBef>
              <a:spcAft>
                <a:spcPts val="0"/>
              </a:spcAft>
              <a:buClrTx/>
              <a:buSzTx/>
              <a:buFontTx/>
              <a:buNone/>
              <a:tabLst/>
              <a:defRPr/>
            </a:pPr>
            <a:fld id="{D96FA0A3-07FB-4AAC-A99C-E63CB0E4F33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914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7267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F8305DC-CC3D-479A-8171-D767E3089694}" type="slidenum">
              <a:rPr lang="en-US" smtClean="0"/>
              <a:t>16</a:t>
            </a:fld>
            <a:endParaRPr lang="en-US"/>
          </a:p>
        </p:txBody>
      </p:sp>
    </p:spTree>
    <p:extLst>
      <p:ext uri="{BB962C8B-B14F-4D97-AF65-F5344CB8AC3E}">
        <p14:creationId xmlns:p14="http://schemas.microsoft.com/office/powerpoint/2010/main" val="2836211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79FDD1-F9E0-95F0-220C-72F95FD4AE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65E67-C858-B20F-1D82-F051D9D5CF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33C4B9-E595-44E9-6958-401CE5CCC7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B784B29-2015-3A7C-7AE3-251601ADF4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822E6C-A02C-4BB1-90E8-FA24A474D4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68906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23A54-508D-1E6A-BC48-6EF6F32E3B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6B7BEE-1F37-A3FF-5F4C-A899D039E6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650F12-C702-7C76-2110-E336A152106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B53292-FDA1-C1A4-92A7-00FA1D4C10D7}"/>
              </a:ext>
            </a:extLst>
          </p:cNvPr>
          <p:cNvSpPr>
            <a:spLocks noGrp="1"/>
          </p:cNvSpPr>
          <p:nvPr>
            <p:ph type="sldNum" sz="quarter" idx="5"/>
          </p:nvPr>
        </p:nvSpPr>
        <p:spPr/>
        <p:txBody>
          <a:bodyPr/>
          <a:lstStyle/>
          <a:p>
            <a:fld id="{7F8305DC-CC3D-479A-8171-D767E3089694}" type="slidenum">
              <a:rPr lang="en-US" smtClean="0"/>
              <a:t>18</a:t>
            </a:fld>
            <a:endParaRPr lang="en-US"/>
          </a:p>
        </p:txBody>
      </p:sp>
    </p:spTree>
    <p:extLst>
      <p:ext uri="{BB962C8B-B14F-4D97-AF65-F5344CB8AC3E}">
        <p14:creationId xmlns:p14="http://schemas.microsoft.com/office/powerpoint/2010/main" val="295267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ED5BCE-A02E-D222-7CD1-7346AC74C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71289E-F263-FF95-B9BA-E9F63949D8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462426-BE4E-ABFF-DA33-4F8B7810263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9D7829C-7FD3-C66E-1565-70975F9C1A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1004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45621-A695-D1A5-EAF3-029FCF8AEC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5DE0A4-31F4-F18C-CBEA-3EB5DFA401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C6E071-ADAB-6BFA-2E49-5A0736D54322}"/>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3B18FB9-8A62-9893-D41A-9144760A5583}"/>
              </a:ext>
            </a:extLst>
          </p:cNvPr>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B615A26-447D-CD4D-5ADA-FAC97B152EEC}"/>
              </a:ext>
            </a:extLst>
          </p:cNvPr>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C6AB31-265E-FF9B-B5E4-812F8755AC96}"/>
              </a:ext>
            </a:extLst>
          </p:cNvPr>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51A3E96-AE00-682B-A2FF-1498D73D14F2}"/>
              </a:ext>
            </a:extLst>
          </p:cNvPr>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329972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7C1A6F-3DDA-4276-0B4B-DB0408ED7C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3CE755-246D-1C81-0170-AB8CF08C95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6EA2B-B059-C1B7-D2F3-4AFDFEC78B85}"/>
              </a:ext>
            </a:extLst>
          </p:cNvPr>
          <p:cNvSpPr>
            <a:spLocks noGrp="1"/>
          </p:cNvSpPr>
          <p:nvPr>
            <p:ph type="body" idx="1"/>
          </p:nvPr>
        </p:nvSpPr>
        <p:spPr/>
        <p:txBody>
          <a:bodyPr/>
          <a:lstStyle/>
          <a:p>
            <a:pPr marL="0" indent="0">
              <a:buFont typeface="Arial" panose="020B0604020202020204" pitchFamily="34" charset="0"/>
              <a:buNone/>
            </a:pPr>
            <a:endParaRPr lang="en-US"/>
          </a:p>
        </p:txBody>
      </p:sp>
      <p:sp>
        <p:nvSpPr>
          <p:cNvPr id="4" name="Header Placeholder 3">
            <a:extLst>
              <a:ext uri="{FF2B5EF4-FFF2-40B4-BE49-F238E27FC236}">
                <a16:creationId xmlns:a16="http://schemas.microsoft.com/office/drawing/2014/main" id="{FAF99015-09B5-8106-55ED-F1F5A4232038}"/>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0754D8E0-146F-BE9C-0957-F4C9C4B8FC4E}"/>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3E53664-F7AC-C7D1-2535-1C5EEC7103F8}"/>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4/15/2025 12:12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08EA1A46-0960-49F3-7D3B-00A25C1561E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606995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5EE038A8-048E-4EA5-B8AC-B2B64E605577}" type="slidenum">
              <a:rPr kumimoji="0" lang="en-US" sz="1200" b="0" i="0" u="none" strike="noStrike" kern="1200" cap="none" spc="0" normalizeH="0" baseline="0" noProof="0" smtClean="0">
                <a:ln>
                  <a:noFill/>
                </a:ln>
                <a:solidFill>
                  <a:prstClr val="black"/>
                </a:solidFill>
                <a:effectLst/>
                <a:uLnTx/>
                <a:uFillTx/>
                <a:latin typeface="Segoe Sans Text"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Sans Text" pitchFamily="2" charset="0"/>
              <a:ea typeface="+mn-ea"/>
              <a:cs typeface="+mn-cs"/>
            </a:endParaRPr>
          </a:p>
        </p:txBody>
      </p:sp>
    </p:spTree>
    <p:extLst>
      <p:ext uri="{BB962C8B-B14F-4D97-AF65-F5344CB8AC3E}">
        <p14:creationId xmlns:p14="http://schemas.microsoft.com/office/powerpoint/2010/main" val="951658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4/15/2025 12:12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9831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28F005-EB3F-543B-F817-E9D7B75B74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F1F186-9C4A-9B82-D6EF-BE15FA261C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CFD897-67FA-CB85-90D5-A7D5AC7FBB2D}"/>
              </a:ext>
            </a:extLst>
          </p:cNvPr>
          <p:cNvSpPr>
            <a:spLocks noGrp="1"/>
          </p:cNvSpPr>
          <p:nvPr>
            <p:ph type="body" idx="1"/>
          </p:nvPr>
        </p:nvSpPr>
        <p:spPr/>
        <p:txBody>
          <a:bodyPr/>
          <a:lstStyle/>
          <a:p>
            <a:pPr marL="0" marR="0">
              <a:lnSpc>
                <a:spcPct val="116000"/>
              </a:lnSpc>
              <a:spcAft>
                <a:spcPts val="800"/>
              </a:spcAft>
            </a:pPr>
            <a:endParaRPr lang="en-US" dirty="0"/>
          </a:p>
        </p:txBody>
      </p:sp>
      <p:sp>
        <p:nvSpPr>
          <p:cNvPr id="4" name="Slide Number Placeholder 3">
            <a:extLst>
              <a:ext uri="{FF2B5EF4-FFF2-40B4-BE49-F238E27FC236}">
                <a16:creationId xmlns:a16="http://schemas.microsoft.com/office/drawing/2014/main" id="{77BA7CF0-EAC2-1D80-19C0-A4659BD6EF1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50D11E-78A1-4371-8C07-5658FEA821D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72585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EC20E-D31C-1B7A-E287-E5CCBCB670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2670EF-7F8A-C6CC-2153-31B2403FCA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837809-84DB-80FB-9CAC-D4A42F6BEDA1}"/>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a:extLst>
              <a:ext uri="{FF2B5EF4-FFF2-40B4-BE49-F238E27FC236}">
                <a16:creationId xmlns:a16="http://schemas.microsoft.com/office/drawing/2014/main" id="{47F707ED-6021-58BB-9778-BC6BD2EB8E6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3AFB508-E39E-715D-84BE-6DB4D7C3D47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15B2E94-94EC-AE0F-F99C-B0210D378C0F}"/>
              </a:ext>
            </a:extLst>
          </p:cNvPr>
          <p:cNvSpPr>
            <a:spLocks noGrp="1"/>
          </p:cNvSpPr>
          <p:nvPr>
            <p:ph type="dt" idx="1"/>
          </p:nvPr>
        </p:nvSpPr>
        <p:spPr/>
        <p:txBody>
          <a:bodyPr/>
          <a:lstStyle/>
          <a:p>
            <a:fld id="{386CE63F-9E7F-4C04-9D0D-FCA25A8E9E86}" type="datetime8">
              <a:rPr lang="en-US" smtClean="0"/>
              <a:t>4/15/2025 12:12 PM</a:t>
            </a:fld>
            <a:endParaRPr lang="en-US"/>
          </a:p>
        </p:txBody>
      </p:sp>
      <p:sp>
        <p:nvSpPr>
          <p:cNvPr id="7" name="Slide Number Placeholder 6">
            <a:extLst>
              <a:ext uri="{FF2B5EF4-FFF2-40B4-BE49-F238E27FC236}">
                <a16:creationId xmlns:a16="http://schemas.microsoft.com/office/drawing/2014/main" id="{DBF6CA20-FA7A-75A7-0FE4-D32411B279F3}"/>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64394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C822E6C-A02C-4BB1-90E8-FA24A474D4B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50170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E7C58-8383-F081-2D68-BE6AED52F1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E9D7FB-8414-03EC-97B0-3F6DA88F9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8E859D-7A2D-B982-8245-70635938A4D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6281390-B456-747D-C64B-73F385DBBA37}"/>
              </a:ext>
            </a:extLst>
          </p:cNvPr>
          <p:cNvSpPr>
            <a:spLocks noGrp="1"/>
          </p:cNvSpPr>
          <p:nvPr>
            <p:ph type="sldNum" sz="quarter" idx="5"/>
          </p:nvPr>
        </p:nvSpPr>
        <p:spPr/>
        <p:txBody>
          <a:bodyPr/>
          <a:lstStyle/>
          <a:p>
            <a:fld id="{7F8305DC-CC3D-479A-8171-D767E3089694}" type="slidenum">
              <a:rPr lang="en-US" smtClean="0"/>
              <a:t>11</a:t>
            </a:fld>
            <a:endParaRPr lang="en-US"/>
          </a:p>
        </p:txBody>
      </p:sp>
    </p:spTree>
    <p:extLst>
      <p:ext uri="{BB962C8B-B14F-4D97-AF65-F5344CB8AC3E}">
        <p14:creationId xmlns:p14="http://schemas.microsoft.com/office/powerpoint/2010/main" val="17672560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8.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1.xml"/><Relationship Id="rId5" Type="http://schemas.openxmlformats.org/officeDocument/2006/relationships/image" Target="../media/image22.jpeg"/><Relationship Id="rId4" Type="http://schemas.openxmlformats.org/officeDocument/2006/relationships/image" Target="../media/image21.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7.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1.xml"/><Relationship Id="rId5" Type="http://schemas.openxmlformats.org/officeDocument/2006/relationships/image" Target="../media/image31.jpeg"/><Relationship Id="rId4" Type="http://schemas.openxmlformats.org/officeDocument/2006/relationships/image" Target="../media/image30.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4" Type="http://schemas.openxmlformats.org/officeDocument/2006/relationships/image" Target="../media/image39.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Master" Target="../slideMasters/slideMaster1.xml"/><Relationship Id="rId5" Type="http://schemas.openxmlformats.org/officeDocument/2006/relationships/image" Target="../media/image40.jpeg"/><Relationship Id="rId4" Type="http://schemas.openxmlformats.org/officeDocument/2006/relationships/image" Target="../media/image3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hyperlink" Target="https://aka.ms/AISkillsFest" TargetMode="External"/><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7.png"/></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Defaul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450669-ECBA-B744-89C6-0564B02EB2D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09752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mo slide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83287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38F212-CEBD-0DA7-8DA7-DF3DE8A6FDCA}"/>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76999"/>
          </a:xfrm>
          <a:noFill/>
        </p:spPr>
        <p:txBody>
          <a:bodyPr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64119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hasCustomPrompt="1"/>
          </p:nvPr>
        </p:nvSpPr>
        <p:spPr>
          <a:xfrm>
            <a:off x="584200" y="1435100"/>
            <a:ext cx="11018838"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544863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24179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hasCustomPrompt="1"/>
          </p:nvPr>
        </p:nvSpPr>
        <p:spPr/>
        <p:txBody>
          <a:bodyPr/>
          <a:lstStyle/>
          <a:p>
            <a:r>
              <a:rPr lang="en-US"/>
              <a:t>Click to edit title style</a:t>
            </a:r>
          </a:p>
        </p:txBody>
      </p:sp>
      <p:sp>
        <p:nvSpPr>
          <p:cNvPr id="4" name="Text Placeholder 3"/>
          <p:cNvSpPr>
            <a:spLocks noGrp="1"/>
          </p:cNvSpPr>
          <p:nvPr>
            <p:ph type="body" sz="quarter" idx="10" hasCustomPrompt="1"/>
          </p:nvPr>
        </p:nvSpPr>
        <p:spPr>
          <a:xfrm>
            <a:off x="586390" y="1434370"/>
            <a:ext cx="11018520" cy="1612749"/>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 name="Text Placeholder 4">
            <a:extLst>
              <a:ext uri="{FF2B5EF4-FFF2-40B4-BE49-F238E27FC236}">
                <a16:creationId xmlns:a16="http://schemas.microsoft.com/office/drawing/2014/main" id="{A1363FF4-6EF0-D2BC-8DFE-19CC89CD9276}"/>
              </a:ext>
            </a:extLst>
          </p:cNvPr>
          <p:cNvSpPr>
            <a:spLocks noGrp="1"/>
          </p:cNvSpPr>
          <p:nvPr>
            <p:ph type="body" sz="quarter" idx="11" hasCustomPrompt="1"/>
          </p:nvPr>
        </p:nvSpPr>
        <p:spPr>
          <a:xfrm>
            <a:off x="584200" y="292100"/>
            <a:ext cx="11018520" cy="153888"/>
          </a:xfrm>
        </p:spPr>
        <p:txBody>
          <a:bodyPr/>
          <a:lstStyle>
            <a:lvl1pPr marL="0" indent="0">
              <a:buNone/>
              <a:defRPr sz="1000" cap="all" baseline="0"/>
            </a:lvl1pPr>
            <a:lvl2pPr marL="228600" indent="0">
              <a:buNone/>
              <a:defRPr/>
            </a:lvl2pPr>
            <a:lvl3pPr marL="457200" indent="0">
              <a:buNone/>
              <a:defRPr/>
            </a:lvl3pPr>
            <a:lvl4pPr marL="661988" indent="0">
              <a:buNone/>
              <a:defRPr/>
            </a:lvl4pPr>
            <a:lvl5pPr marL="855663" indent="0">
              <a:buNone/>
              <a:defRPr/>
            </a:lvl5pPr>
          </a:lstStyle>
          <a:p>
            <a:pPr lvl="0"/>
            <a:r>
              <a:rPr lang="en-US"/>
              <a:t>Click to edit eyebrow style</a:t>
            </a:r>
          </a:p>
        </p:txBody>
      </p:sp>
    </p:spTree>
    <p:extLst>
      <p:ext uri="{BB962C8B-B14F-4D97-AF65-F5344CB8AC3E}">
        <p14:creationId xmlns:p14="http://schemas.microsoft.com/office/powerpoint/2010/main" val="2960043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p:txBody>
          <a:bodyPr/>
          <a:lstStyle/>
          <a:p>
            <a:r>
              <a:rPr lang="en-US"/>
              <a:t>Click to edit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hasCustomPrompt="1"/>
          </p:nvPr>
        </p:nvSpPr>
        <p:spPr>
          <a:xfrm>
            <a:off x="584200" y="1435100"/>
            <a:ext cx="5211763" cy="1612749"/>
          </a:xfrm>
        </p:spPr>
        <p:txBody>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hasCustomPrompt="1"/>
          </p:nvPr>
        </p:nvSpPr>
        <p:spPr>
          <a:xfrm>
            <a:off x="6389688" y="1435100"/>
            <a:ext cx="5219700" cy="1612749"/>
          </a:xfrm>
        </p:spPr>
        <p:txBody>
          <a:bodyPr/>
          <a:lstStyle>
            <a:lvl1pPr>
              <a:defRPr/>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57724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p:cNvSpPr>
            <a:spLocks noGrp="1"/>
          </p:cNvSpPr>
          <p:nvPr>
            <p:ph type="body" sz="quarter" idx="10" hasCustomPrompt="1"/>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3725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hasCustomPrompt="1"/>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hasCustomPrompt="1"/>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3949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11018520" cy="553998"/>
          </a:xfrm>
        </p:spPr>
        <p:txBody>
          <a:bodyPr>
            <a:spAutoFit/>
          </a:bodyPr>
          <a:lstStyle>
            <a:lvl1pPr>
              <a:defRPr/>
            </a:lvl1pPr>
          </a:lstStyle>
          <a:p>
            <a:r>
              <a:rPr lang="en-US"/>
              <a:t>Click to edit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hasCustomPrompt="1"/>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hasCustomPrompt="1"/>
          </p:nvPr>
        </p:nvSpPr>
        <p:spPr>
          <a:xfrm>
            <a:off x="588963"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hasCustomPrompt="1"/>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hasCustomPrompt="1"/>
          </p:nvPr>
        </p:nvSpPr>
        <p:spPr>
          <a:xfrm>
            <a:off x="6394451" y="2081212"/>
            <a:ext cx="5214937" cy="1551194"/>
          </a:xfrm>
        </p:spPr>
        <p:txBody>
          <a:bodyPr/>
          <a:lstStyle>
            <a:lvl1pPr>
              <a:defRPr sz="2400"/>
            </a:lvl1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244399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hasCustomPrompt="1"/>
          </p:nvPr>
        </p:nvSpPr>
        <p:spPr>
          <a:xfrm>
            <a:off x="585217"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hasCustomPrompt="1"/>
          </p:nvPr>
        </p:nvSpPr>
        <p:spPr>
          <a:xfrm>
            <a:off x="585217" y="2390775"/>
            <a:ext cx="3264408" cy="1452705"/>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hasCustomPrompt="1"/>
          </p:nvPr>
        </p:nvSpPr>
        <p:spPr>
          <a:xfrm>
            <a:off x="4463796"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hasCustomPrompt="1"/>
          </p:nvPr>
        </p:nvSpPr>
        <p:spPr>
          <a:xfrm>
            <a:off x="4463796" y="238413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hasCustomPrompt="1"/>
          </p:nvPr>
        </p:nvSpPr>
        <p:spPr>
          <a:xfrm>
            <a:off x="8342375" y="1438275"/>
            <a:ext cx="3264408" cy="338554"/>
          </a:xfrm>
        </p:spPr>
        <p:txBody>
          <a:bodyPr anchor="t"/>
          <a:lstStyle>
            <a:lvl1pPr marL="0" indent="0">
              <a:spcBef>
                <a:spcPts val="0"/>
              </a:spcBef>
              <a:buNone/>
              <a:defRPr sz="2200">
                <a:solidFill>
                  <a:schemeClr val="tx1"/>
                </a:solidFill>
                <a:latin typeface="+mj-lt"/>
              </a:defRPr>
            </a:lvl1pPr>
          </a:lstStyle>
          <a:p>
            <a:pPr lvl="0"/>
            <a:r>
              <a:rPr lang="en-US"/>
              <a:t>Click to edit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hasCustomPrompt="1"/>
          </p:nvPr>
        </p:nvSpPr>
        <p:spPr>
          <a:xfrm>
            <a:off x="8342375" y="2390775"/>
            <a:ext cx="3264408" cy="1452705"/>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9091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TechP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51919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3413125"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6244208" y="228311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9073133" y="2276475"/>
            <a:ext cx="2532063" cy="1384995"/>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63573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spAutoFit/>
          </a:bodyPr>
          <a:lstStyle/>
          <a:p>
            <a:r>
              <a:rPr lang="en-US"/>
              <a:t>Click to edit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hasCustomPrompt="1"/>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hasCustomPrompt="1"/>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hasCustomPrompt="1"/>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hasCustomPrompt="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hasCustomPrompt="1"/>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50353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p:txBody>
          <a:bodyPr/>
          <a:lstStyle/>
          <a:p>
            <a:r>
              <a:rPr lang="en-US"/>
              <a:t>Click to edit title style</a:t>
            </a:r>
          </a:p>
        </p:txBody>
      </p:sp>
    </p:spTree>
    <p:extLst>
      <p:ext uri="{BB962C8B-B14F-4D97-AF65-F5344CB8AC3E}">
        <p14:creationId xmlns:p14="http://schemas.microsoft.com/office/powerpoint/2010/main" val="35180052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hasCustomPrompt="1"/>
          </p:nvPr>
        </p:nvSpPr>
        <p:spPr>
          <a:xfrm>
            <a:off x="588264" y="2875002"/>
            <a:ext cx="4127692" cy="1107996"/>
          </a:xfrm>
        </p:spPr>
        <p:txBody>
          <a:bodyPr wrap="square" anchor="ctr">
            <a:spAutoFit/>
          </a:bodyPr>
          <a:lstStyle/>
          <a:p>
            <a:r>
              <a:rPr lang="en-US"/>
              <a:t>Click to edit title style</a:t>
            </a:r>
          </a:p>
        </p:txBody>
      </p:sp>
    </p:spTree>
    <p:extLst>
      <p:ext uri="{BB962C8B-B14F-4D97-AF65-F5344CB8AC3E}">
        <p14:creationId xmlns:p14="http://schemas.microsoft.com/office/powerpoint/2010/main" val="211792877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hasCustomPrompt="1"/>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title style</a:t>
            </a:r>
          </a:p>
        </p:txBody>
      </p:sp>
    </p:spTree>
    <p:extLst>
      <p:ext uri="{BB962C8B-B14F-4D97-AF65-F5344CB8AC3E}">
        <p14:creationId xmlns:p14="http://schemas.microsoft.com/office/powerpoint/2010/main" val="3213573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hasCustomPrompt="1"/>
          </p:nvPr>
        </p:nvSpPr>
        <p:spPr>
          <a:xfrm>
            <a:off x="584200" y="3535540"/>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373265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hasCustomPrompt="1"/>
          </p:nvPr>
        </p:nvSpPr>
        <p:spPr>
          <a:xfrm>
            <a:off x="588263" y="2873414"/>
            <a:ext cx="4159950" cy="1107996"/>
          </a:xfrm>
        </p:spPr>
        <p:txBody>
          <a:bodyPr anchor="ct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9554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77957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05385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25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extGe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02264-6880-81B7-356A-8D600C79A60E}"/>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2855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383474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hasCustomPrompt="1"/>
          </p:nvPr>
        </p:nvSpPr>
        <p:spPr>
          <a:xfrm>
            <a:off x="588263" y="5436128"/>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2879351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hasCustomPrompt="1"/>
          </p:nvPr>
        </p:nvSpPr>
        <p:spPr>
          <a:xfrm>
            <a:off x="588263" y="866287"/>
            <a:ext cx="11018520" cy="553998"/>
          </a:xfrm>
        </p:spPr>
        <p:txBody>
          <a:bodyPr anchor="ctr"/>
          <a:lstStyle>
            <a:lvl1pPr algn="ctr">
              <a:defRPr/>
            </a:lvl1pPr>
          </a:lstStyle>
          <a:p>
            <a:r>
              <a:rPr lang="en-US"/>
              <a:t>Click to edit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1396618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432234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4358640"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8134351" y="5689600"/>
            <a:ext cx="3475037"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71917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hasCustomPrompt="1"/>
          </p:nvPr>
        </p:nvSpPr>
        <p:spPr>
          <a:xfrm>
            <a:off x="588263" y="457200"/>
            <a:ext cx="11018520" cy="553998"/>
          </a:xfrm>
        </p:spPr>
        <p:txBody>
          <a:bodyPr/>
          <a:lstStyle/>
          <a:p>
            <a:r>
              <a:rPr lang="en-US"/>
              <a:t>Click to edit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hasCustomPrompt="1"/>
          </p:nvPr>
        </p:nvSpPr>
        <p:spPr>
          <a:xfrm>
            <a:off x="582613"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hasCustomPrompt="1"/>
          </p:nvPr>
        </p:nvSpPr>
        <p:spPr>
          <a:xfrm>
            <a:off x="3413908"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6245204"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hasCustomPrompt="1"/>
          </p:nvPr>
        </p:nvSpPr>
        <p:spPr>
          <a:xfrm>
            <a:off x="9076500" y="4753938"/>
            <a:ext cx="2532888" cy="276999"/>
          </a:xfrm>
        </p:spPr>
        <p:txBody>
          <a:bodyPr/>
          <a:lstStyle>
            <a:lvl1pPr marL="0" indent="0" algn="l">
              <a:spcBef>
                <a:spcPts val="0"/>
              </a:spcBef>
              <a:buNone/>
              <a:defRPr sz="1800">
                <a:latin typeface="+mj-lt"/>
              </a:defRPr>
            </a:lvl1pPr>
          </a:lstStyle>
          <a:p>
            <a:pPr lvl="0"/>
            <a:r>
              <a:rPr lang="en-US"/>
              <a:t>Click to edit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538817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708878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2"/>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4669536" y="4799409"/>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8753856" y="4799410"/>
            <a:ext cx="2852928" cy="276999"/>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168969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585216" y="480060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3649472"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16182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hasCustomPrompt="1"/>
          </p:nvPr>
        </p:nvSpPr>
        <p:spPr>
          <a:xfrm>
            <a:off x="588263" y="866573"/>
            <a:ext cx="11018520" cy="553998"/>
          </a:xfrm>
        </p:spPr>
        <p:txBody>
          <a:bodyPr anchor="ctr"/>
          <a:lstStyle>
            <a:lvl1pPr algn="ctr">
              <a:defRPr/>
            </a:lvl1pPr>
          </a:lstStyle>
          <a:p>
            <a:r>
              <a:rPr lang="en-US"/>
              <a:t>Click to edit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hasCustomPrompt="1"/>
          </p:nvPr>
        </p:nvSpPr>
        <p:spPr>
          <a:xfrm>
            <a:off x="292608" y="480060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hasCustomPrompt="1"/>
          </p:nvPr>
        </p:nvSpPr>
        <p:spPr>
          <a:xfrm>
            <a:off x="2743962"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hasCustomPrompt="1"/>
          </p:nvPr>
        </p:nvSpPr>
        <p:spPr>
          <a:xfrm>
            <a:off x="5195316" y="4799410"/>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hasCustomPrompt="1"/>
          </p:nvPr>
        </p:nvSpPr>
        <p:spPr>
          <a:xfrm>
            <a:off x="7646670"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hasCustomPrompt="1"/>
          </p:nvPr>
        </p:nvSpPr>
        <p:spPr>
          <a:xfrm>
            <a:off x="10098024" y="4799409"/>
            <a:ext cx="1801368"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46429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BusinessUs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0" y="0"/>
            <a:ext cx="12191998" cy="6857998"/>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37401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9747"/>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7840663"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47587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348725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6390300"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111389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hasCustomPrompt="1"/>
          </p:nvPr>
        </p:nvSpPr>
        <p:spPr>
          <a:xfrm>
            <a:off x="588263" y="863792"/>
            <a:ext cx="11018520" cy="553998"/>
          </a:xfrm>
        </p:spPr>
        <p:txBody>
          <a:bodyPr anchor="ctr"/>
          <a:lstStyle>
            <a:lvl1pPr algn="ctr">
              <a:defRPr/>
            </a:lvl1pPr>
          </a:lstStyle>
          <a:p>
            <a:r>
              <a:rPr lang="en-US"/>
              <a:t>Click to edit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hasCustomPrompt="1"/>
          </p:nvPr>
        </p:nvSpPr>
        <p:spPr>
          <a:xfrm>
            <a:off x="584200"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hasCustomPrompt="1"/>
          </p:nvPr>
        </p:nvSpPr>
        <p:spPr>
          <a:xfrm>
            <a:off x="2905506"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hasCustomPrompt="1"/>
          </p:nvPr>
        </p:nvSpPr>
        <p:spPr>
          <a:xfrm>
            <a:off x="5227320" y="4235451"/>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hasCustomPrompt="1"/>
          </p:nvPr>
        </p:nvSpPr>
        <p:spPr>
          <a:xfrm>
            <a:off x="7548118"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hasCustomPrompt="1"/>
          </p:nvPr>
        </p:nvSpPr>
        <p:spPr>
          <a:xfrm>
            <a:off x="9869423" y="4235450"/>
            <a:ext cx="1737360" cy="553998"/>
          </a:xfrm>
        </p:spPr>
        <p:txBody>
          <a:bodyPr/>
          <a:lstStyle>
            <a:lvl1pPr marL="0" indent="0" algn="ctr">
              <a:spcBef>
                <a:spcPts val="0"/>
              </a:spcBef>
              <a:buNone/>
              <a:defRPr sz="1800">
                <a:latin typeface="+mj-lt"/>
              </a:defRPr>
            </a:lvl1pPr>
          </a:lstStyle>
          <a:p>
            <a:pPr lvl="0"/>
            <a:r>
              <a:rPr lang="en-US"/>
              <a:t>Click to edit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91006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hasCustomPrompt="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6194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564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hasCustomPrompt="1"/>
          </p:nvPr>
        </p:nvSpPr>
        <p:spPr/>
        <p:txBody>
          <a:bodyPr anchor="ctr"/>
          <a:lstStyle/>
          <a:p>
            <a:r>
              <a:rPr lang="en-US"/>
              <a:t>Click to edit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hasCustomPrompt="1"/>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text styles</a:t>
            </a:r>
          </a:p>
        </p:txBody>
      </p:sp>
    </p:spTree>
    <p:extLst>
      <p:ext uri="{BB962C8B-B14F-4D97-AF65-F5344CB8AC3E}">
        <p14:creationId xmlns:p14="http://schemas.microsoft.com/office/powerpoint/2010/main" val="708821197"/>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p:txBody>
          <a:bodyPr/>
          <a:lstStyle>
            <a:lvl1pPr>
              <a:defRPr>
                <a:solidFill>
                  <a:schemeClr val="tx1"/>
                </a:solidFill>
              </a:defRPr>
            </a:lvl1pPr>
          </a:lstStyle>
          <a:p>
            <a:r>
              <a:rPr lang="en-US"/>
              <a:t>Click to edit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100259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hasCustomPrompt="1"/>
          </p:nvPr>
        </p:nvSpPr>
        <p:spPr>
          <a:xfrm>
            <a:off x="588263" y="4224580"/>
            <a:ext cx="11018520" cy="492443"/>
          </a:xfrm>
        </p:spPr>
        <p:txBody>
          <a:bodyPr/>
          <a:lstStyle>
            <a:lvl1pPr>
              <a:defRPr sz="3200">
                <a:solidFill>
                  <a:schemeClr val="tx1"/>
                </a:solidFill>
              </a:defRPr>
            </a:lvl1pPr>
          </a:lstStyle>
          <a:p>
            <a:r>
              <a:rPr lang="en-US"/>
              <a:t>Click to edit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rgbClr val="0078D4"/>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58716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rgbClr val="0078D4"/>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646137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280368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Slide Oth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795DD1-EE31-6EA9-5CEB-7EFB6F3612E6}"/>
              </a:ext>
            </a:extLst>
          </p:cNvPr>
          <p:cNvPicPr>
            <a:picLocks noChangeAspect="1"/>
          </p:cNvPicPr>
          <p:nvPr userDrawn="1"/>
        </p:nvPicPr>
        <p:blipFill>
          <a:blip r:embed="rId2"/>
          <a:srcRect/>
          <a:stretch/>
        </p:blipFill>
        <p:spPr>
          <a:xfrm>
            <a:off x="353" y="198"/>
            <a:ext cx="12191292" cy="6857601"/>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528725CB-B775-081A-D40D-3A222E9843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8" name="Picture 7" descr="A pixelated magnifying glass">
            <a:extLst>
              <a:ext uri="{FF2B5EF4-FFF2-40B4-BE49-F238E27FC236}">
                <a16:creationId xmlns:a16="http://schemas.microsoft.com/office/drawing/2014/main" id="{0599355C-2A03-0D12-AD1F-22E104B45E87}"/>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057926" y="656372"/>
            <a:ext cx="1169349" cy="1177497"/>
          </a:xfrm>
          <a:prstGeom prst="rect">
            <a:avLst/>
          </a:prstGeom>
        </p:spPr>
      </p:pic>
    </p:spTree>
    <p:extLst>
      <p:ext uri="{BB962C8B-B14F-4D97-AF65-F5344CB8AC3E}">
        <p14:creationId xmlns:p14="http://schemas.microsoft.com/office/powerpoint/2010/main" val="132018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81222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FBC028C-A225-65A3-A052-02DC09CAC31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8" cy="6857998"/>
          </a:xfrm>
          <a:prstGeom prst="rect">
            <a:avLst/>
          </a:prstGeom>
        </p:spPr>
      </p:pic>
      <p:sp>
        <p:nvSpPr>
          <p:cNvPr id="3" name="TextBox 2">
            <a:extLst>
              <a:ext uri="{FF2B5EF4-FFF2-40B4-BE49-F238E27FC236}">
                <a16:creationId xmlns:a16="http://schemas.microsoft.com/office/drawing/2014/main" id="{BB0522D1-C6FA-5953-2AB4-29194F7F8900}"/>
              </a:ext>
            </a:extLst>
          </p:cNvPr>
          <p:cNvSpPr txBox="1"/>
          <p:nvPr userDrawn="1"/>
        </p:nvSpPr>
        <p:spPr>
          <a:xfrm>
            <a:off x="4318000" y="3524370"/>
            <a:ext cx="3556000" cy="338554"/>
          </a:xfrm>
          <a:prstGeom prst="rect">
            <a:avLst/>
          </a:prstGeom>
          <a:noFill/>
        </p:spPr>
        <p:txBody>
          <a:bodyPr wrap="square" lIns="0">
            <a:spAutoFit/>
          </a:body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rgbClr val="091F2C"/>
                </a:solidFill>
                <a:effectLst/>
                <a:uLnTx/>
                <a:uFillTx/>
                <a:latin typeface="Segoe UI" panose="020B0502040204020203" pitchFamily="34" charset="0"/>
                <a:cs typeface="Segoe UI" panose="020B0502040204020203" pitchFamily="34" charset="0"/>
              </a:rPr>
              <a:t>Hackathon runs April 8–30, 2025 </a:t>
            </a:r>
          </a:p>
        </p:txBody>
      </p:sp>
      <p:sp>
        <p:nvSpPr>
          <p:cNvPr id="4" name="Text Placeholder 13">
            <a:hlinkClick r:id="rId3"/>
            <a:extLst>
              <a:ext uri="{FF2B5EF4-FFF2-40B4-BE49-F238E27FC236}">
                <a16:creationId xmlns:a16="http://schemas.microsoft.com/office/drawing/2014/main" id="{D58F302C-CBE8-41B7-09B8-0880F1B734F4}"/>
              </a:ext>
            </a:extLst>
          </p:cNvPr>
          <p:cNvSpPr txBox="1">
            <a:spLocks/>
          </p:cNvSpPr>
          <p:nvPr userDrawn="1"/>
        </p:nvSpPr>
        <p:spPr>
          <a:xfrm>
            <a:off x="4620260" y="4019321"/>
            <a:ext cx="2951481" cy="596860"/>
          </a:xfrm>
          <a:prstGeom prst="roundRect">
            <a:avLst>
              <a:gd name="adj" fmla="val 12775"/>
            </a:avLst>
          </a:prstGeom>
          <a:solidFill>
            <a:schemeClr val="bg1">
              <a:alpha val="70000"/>
            </a:schemeClr>
          </a:solidFill>
          <a:ln w="6350">
            <a:solidFill>
              <a:schemeClr val="tx1"/>
            </a:solidFill>
          </a:ln>
        </p:spPr>
        <p:txBody>
          <a:bodyPr vert="horz" wrap="square" lIns="91440" tIns="91440" rIns="91440" bIns="91440" rtlCol="0" anchor="ctr" anchorCtr="0">
            <a:sp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Sans Display" pitchFamily="2"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rPr>
              <a:t>aka.ms/</a:t>
            </a:r>
            <a:r>
              <a:rPr kumimoji="0" lang="en-US" sz="2400" b="0" i="0" u="none" strike="noStrike" kern="1200" cap="none" spc="0" normalizeH="0" baseline="0" noProof="0" err="1">
                <a:ln>
                  <a:noFill/>
                </a:ln>
                <a:solidFill>
                  <a:srgbClr val="091F2C"/>
                </a:solidFill>
                <a:effectLst/>
                <a:uLnTx/>
                <a:uFillTx/>
                <a:latin typeface="Segoe UI Semilight" panose="020B0402040204020203" pitchFamily="34" charset="0"/>
                <a:ea typeface="+mn-ea"/>
                <a:cs typeface="Segoe UI Semilight" panose="020B0402040204020203" pitchFamily="34" charset="0"/>
              </a:rPr>
              <a:t>agentshack</a:t>
            </a:r>
            <a:endParaRPr kumimoji="0" lang="en-US" sz="2400" b="0" i="0" u="none" strike="noStrike" kern="1200" cap="none" spc="0" normalizeH="0" baseline="0" noProof="0">
              <a:ln>
                <a:noFill/>
              </a:ln>
              <a:solidFill>
                <a:srgbClr val="091F2C"/>
              </a:solidFill>
              <a:effectLst/>
              <a:uLnTx/>
              <a:uFillTx/>
              <a:latin typeface="Segoe UI Semilight" panose="020B0402040204020203" pitchFamily="34" charset="0"/>
              <a:ea typeface="+mn-ea"/>
              <a:cs typeface="Segoe UI Semilight" panose="020B0402040204020203" pitchFamily="34" charset="0"/>
            </a:endParaRPr>
          </a:p>
        </p:txBody>
      </p:sp>
      <p:sp>
        <p:nvSpPr>
          <p:cNvPr id="5" name="Text Placeholder 4">
            <a:extLst>
              <a:ext uri="{FF2B5EF4-FFF2-40B4-BE49-F238E27FC236}">
                <a16:creationId xmlns:a16="http://schemas.microsoft.com/office/drawing/2014/main" id="{88F09FCD-A52F-AF97-7073-48366B5E4A00}"/>
              </a:ext>
            </a:extLst>
          </p:cNvPr>
          <p:cNvSpPr txBox="1">
            <a:spLocks/>
          </p:cNvSpPr>
          <p:nvPr userDrawn="1"/>
        </p:nvSpPr>
        <p:spPr>
          <a:xfrm>
            <a:off x="582612" y="2627354"/>
            <a:ext cx="11026777" cy="550616"/>
          </a:xfrm>
          <a:prstGeom prst="rect">
            <a:avLst/>
          </a:prstGeom>
        </p:spPr>
        <p:txBody>
          <a:bodyPr lIns="0"/>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cap="all"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Bef>
                <a:spcPts val="0"/>
              </a:spcBef>
              <a:defRPr/>
            </a:pPr>
            <a:r>
              <a:rPr lang="en-US" sz="2800" cap="none">
                <a:solidFill>
                  <a:srgbClr val="091F2C"/>
                </a:solidFill>
                <a:latin typeface="Segoe UI Semibold"/>
              </a:rPr>
              <a:t>Register for your next session and keep hacking!</a:t>
            </a:r>
          </a:p>
        </p:txBody>
      </p:sp>
      <p:pic>
        <p:nvPicPr>
          <p:cNvPr id="6" name="Picture 5" descr="3D Pixel arrow cursor">
            <a:extLst>
              <a:ext uri="{FF2B5EF4-FFF2-40B4-BE49-F238E27FC236}">
                <a16:creationId xmlns:a16="http://schemas.microsoft.com/office/drawing/2014/main" id="{8FFB824D-E63B-6664-C233-3D8D7006487C}"/>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6199928" y="4332115"/>
            <a:ext cx="1576156" cy="1576153"/>
          </a:xfrm>
          <a:prstGeom prst="rect">
            <a:avLst/>
          </a:prstGeom>
        </p:spPr>
      </p:pic>
      <p:sp>
        <p:nvSpPr>
          <p:cNvPr id="7" name="Title 4">
            <a:extLst>
              <a:ext uri="{FF2B5EF4-FFF2-40B4-BE49-F238E27FC236}">
                <a16:creationId xmlns:a16="http://schemas.microsoft.com/office/drawing/2014/main" id="{8594ECE4-5CE7-0519-1602-1A87771A7241}"/>
              </a:ext>
              <a:ext uri="{C183D7F6-B498-43B3-948B-1728B52AA6E4}">
                <adec:decorative xmlns:adec="http://schemas.microsoft.com/office/drawing/2017/decorative" val="0"/>
              </a:ext>
            </a:extLst>
          </p:cNvPr>
          <p:cNvSpPr>
            <a:spLocks/>
          </p:cNvSpPr>
          <p:nvPr userDrawn="1"/>
        </p:nvSpPr>
        <p:spPr>
          <a:xfrm>
            <a:off x="583406" y="1746568"/>
            <a:ext cx="11025188" cy="830997"/>
          </a:xfrm>
          <a:prstGeom prst="rect">
            <a:avLst/>
          </a:prstGeom>
          <a:noFill/>
          <a:ln>
            <a:noFill/>
            <a:prstDash/>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R="0" lvl="0" indent="0" algn="ctr" defTabSz="932742" fontAlgn="auto">
              <a:lnSpc>
                <a:spcPct val="80000"/>
              </a:lnSpc>
              <a:spcBef>
                <a:spcPct val="0"/>
              </a:spcBef>
              <a:spcAft>
                <a:spcPts val="0"/>
              </a:spcAft>
              <a:buClrTx/>
              <a:buSzTx/>
              <a:tabLst>
                <a:tab pos="2628900" algn="l"/>
              </a:tabLst>
              <a:defRPr/>
            </a:pPr>
            <a:r>
              <a:rPr lang="en-US" sz="6000" b="1" spc="-50">
                <a:ln w="3175">
                  <a:noFill/>
                </a:ln>
                <a:gradFill>
                  <a:gsLst>
                    <a:gs pos="40000">
                      <a:srgbClr val="2A446F"/>
                    </a:gs>
                    <a:gs pos="80000">
                      <a:schemeClr val="accent1"/>
                    </a:gs>
                  </a:gsLst>
                  <a:lin ang="3900000" scaled="0"/>
                </a:gradFill>
                <a:latin typeface="Segoe UI Semibold"/>
                <a:cs typeface="Segoe UI Semibold"/>
              </a:rPr>
              <a:t>What will you learn next?</a:t>
            </a:r>
          </a:p>
        </p:txBody>
      </p:sp>
    </p:spTree>
    <p:extLst>
      <p:ext uri="{BB962C8B-B14F-4D97-AF65-F5344CB8AC3E}">
        <p14:creationId xmlns:p14="http://schemas.microsoft.com/office/powerpoint/2010/main" val="4600355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33916348"/>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2686629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165264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peaker Bio_Dark">
    <p:spTree>
      <p:nvGrpSpPr>
        <p:cNvPr id="1" name=""/>
        <p:cNvGrpSpPr/>
        <p:nvPr/>
      </p:nvGrpSpPr>
      <p:grpSpPr>
        <a:xfrm>
          <a:off x="0" y="0"/>
          <a:ext cx="0" cy="0"/>
          <a:chOff x="0" y="0"/>
          <a:chExt cx="0" cy="0"/>
        </a:xfrm>
      </p:grpSpPr>
      <p:sp>
        <p:nvSpPr>
          <p:cNvPr id="17" name="Text Placeholder 12">
            <a:extLst>
              <a:ext uri="{FF2B5EF4-FFF2-40B4-BE49-F238E27FC236}">
                <a16:creationId xmlns:a16="http://schemas.microsoft.com/office/drawing/2014/main" id="{5CC2E975-372A-7E02-1FD6-600861A4827F}"/>
              </a:ext>
            </a:extLst>
          </p:cNvPr>
          <p:cNvSpPr>
            <a:spLocks noGrp="1"/>
          </p:cNvSpPr>
          <p:nvPr>
            <p:ph type="body" sz="quarter" idx="19"/>
          </p:nvPr>
        </p:nvSpPr>
        <p:spPr>
          <a:xfrm>
            <a:off x="5810859" y="4697500"/>
            <a:ext cx="3740908" cy="365126"/>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168FB2F2-2441-A572-8B39-B76A93E533F0}"/>
              </a:ext>
            </a:extLst>
          </p:cNvPr>
          <p:cNvSpPr>
            <a:spLocks noGrp="1"/>
          </p:cNvSpPr>
          <p:nvPr>
            <p:ph type="body" sz="quarter" idx="18"/>
          </p:nvPr>
        </p:nvSpPr>
        <p:spPr>
          <a:xfrm>
            <a:off x="5810859" y="3500172"/>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B94619AD-2873-36C9-4A89-5AE548688AF1}"/>
              </a:ext>
            </a:extLst>
          </p:cNvPr>
          <p:cNvSpPr>
            <a:spLocks noGrp="1"/>
          </p:cNvSpPr>
          <p:nvPr>
            <p:ph type="body" sz="quarter" idx="17"/>
          </p:nvPr>
        </p:nvSpPr>
        <p:spPr>
          <a:xfrm>
            <a:off x="5810859" y="3139407"/>
            <a:ext cx="3740908" cy="430079"/>
          </a:xfrm>
        </p:spPr>
        <p:txBody>
          <a:bodyPr>
            <a:noAutofit/>
          </a:bodyPr>
          <a:lstStyle>
            <a:lvl1pPr marL="0" indent="0">
              <a:buNone/>
              <a:defRPr sz="1800" b="0" i="0">
                <a:solidFill>
                  <a:schemeClr val="bg2">
                    <a:lumMod val="20000"/>
                    <a:lumOff val="80000"/>
                    <a:alpha val="90000"/>
                  </a:schemeClr>
                </a:solidFill>
                <a:latin typeface="+mn-lt"/>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BE530940-7A1C-F4E2-F1BD-9B4FE1DBE729}"/>
              </a:ext>
            </a:extLst>
          </p:cNvPr>
          <p:cNvSpPr>
            <a:spLocks noGrp="1"/>
          </p:cNvSpPr>
          <p:nvPr>
            <p:ph type="body" sz="quarter" idx="16"/>
          </p:nvPr>
        </p:nvSpPr>
        <p:spPr>
          <a:xfrm>
            <a:off x="5810859" y="2577431"/>
            <a:ext cx="3740908" cy="561976"/>
          </a:xfrm>
        </p:spPr>
        <p:txBody>
          <a:bodyPr>
            <a:noAutofit/>
          </a:bodyPr>
          <a:lstStyle>
            <a:lvl1pPr marL="0" indent="0">
              <a:buNone/>
              <a:defRPr sz="2200" b="1" i="0">
                <a:latin typeface="+mj-lt"/>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96601" y="1992084"/>
            <a:ext cx="3146425" cy="3146425"/>
          </a:xfrm>
          <a:prstGeom prst="ellipse">
            <a:avLst/>
          </a:prstGeom>
        </p:spPr>
        <p:txBody>
          <a:bodyPr/>
          <a:lstStyle>
            <a:lvl1pPr>
              <a:defRPr>
                <a:noFill/>
              </a:defRPr>
            </a:lvl1pPr>
          </a:lstStyle>
          <a:p>
            <a:endParaRPr lang="en-US"/>
          </a:p>
        </p:txBody>
      </p:sp>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lvl1pPr>
              <a:defRPr>
                <a:latin typeface="+mj-lt"/>
              </a:defRPr>
            </a:lvl1pPr>
          </a:lstStyle>
          <a:p>
            <a:r>
              <a:rPr lang="en-US"/>
              <a:t>Speaker Bio</a:t>
            </a:r>
          </a:p>
        </p:txBody>
      </p:sp>
      <p:sp>
        <p:nvSpPr>
          <p:cNvPr id="18" name="Decorative - Dash">
            <a:extLst>
              <a:ext uri="{FF2B5EF4-FFF2-40B4-BE49-F238E27FC236}">
                <a16:creationId xmlns:a16="http://schemas.microsoft.com/office/drawing/2014/main" id="{F3F3F40A-B56F-D2FD-0D02-9C4EC6C151F8}"/>
              </a:ext>
              <a:ext uri="{C183D7F6-B498-43B3-948B-1728B52AA6E4}">
                <adec:decorative xmlns:adec="http://schemas.microsoft.com/office/drawing/2017/decorative" val="1"/>
              </a:ext>
            </a:extLst>
          </p:cNvPr>
          <p:cNvSpPr/>
          <p:nvPr userDrawn="1"/>
        </p:nvSpPr>
        <p:spPr>
          <a:xfrm>
            <a:off x="5810859" y="429101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3" name="Footer Placeholder 4">
            <a:extLst>
              <a:ext uri="{FF2B5EF4-FFF2-40B4-BE49-F238E27FC236}">
                <a16:creationId xmlns:a16="http://schemas.microsoft.com/office/drawing/2014/main" id="{1D94B26B-A9D0-EC84-80A5-58B69C3FE45C}"/>
              </a:ext>
            </a:extLst>
          </p:cNvPr>
          <p:cNvSpPr>
            <a:spLocks noGrp="1"/>
          </p:cNvSpPr>
          <p:nvPr>
            <p:ph type="ftr" sz="quarter" idx="3"/>
          </p:nvPr>
        </p:nvSpPr>
        <p:spPr>
          <a:xfrm>
            <a:off x="589281" y="6543297"/>
            <a:ext cx="4114800" cy="209042"/>
          </a:xfrm>
          <a:prstGeom prst="rect">
            <a:avLst/>
          </a:prstGeom>
        </p:spPr>
        <p:txBody>
          <a:bodyPr vert="horz" lIns="0" tIns="45720" rIns="0" bIns="45720" rtlCol="0" anchor="ctr"/>
          <a:lstStyle>
            <a:lvl1pPr algn="l">
              <a:defRPr sz="80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338794932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68FEC-B133-96D6-5822-2BD0A0DFF2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53B034E-0F74-C0BC-1D85-58CE5D804D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1C3F02-E5D7-B9FE-D6D6-96EFE0BE565C}"/>
              </a:ext>
            </a:extLst>
          </p:cNvPr>
          <p:cNvSpPr>
            <a:spLocks noGrp="1"/>
          </p:cNvSpPr>
          <p:nvPr>
            <p:ph type="dt" sz="half" idx="10"/>
          </p:nvPr>
        </p:nvSpPr>
        <p:spPr/>
        <p:txBody>
          <a:bodyPr/>
          <a:lstStyle/>
          <a:p>
            <a:fld id="{7B634A2F-D183-49F0-97BA-F95DFB1AB32C}" type="datetimeFigureOut">
              <a:rPr lang="en-US" smtClean="0"/>
              <a:t>4/15/2025</a:t>
            </a:fld>
            <a:endParaRPr lang="en-US"/>
          </a:p>
        </p:txBody>
      </p:sp>
      <p:sp>
        <p:nvSpPr>
          <p:cNvPr id="5" name="Footer Placeholder 4">
            <a:extLst>
              <a:ext uri="{FF2B5EF4-FFF2-40B4-BE49-F238E27FC236}">
                <a16:creationId xmlns:a16="http://schemas.microsoft.com/office/drawing/2014/main" id="{AC9B0100-DA3A-5BAA-3FCC-5F2F3B0A6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0A30A3-512A-6BBD-9280-C0040E7A2E55}"/>
              </a:ext>
            </a:extLst>
          </p:cNvPr>
          <p:cNvSpPr>
            <a:spLocks noGrp="1"/>
          </p:cNvSpPr>
          <p:nvPr>
            <p:ph type="sldNum" sz="quarter" idx="12"/>
          </p:nvPr>
        </p:nvSpPr>
        <p:spPr/>
        <p:txBody>
          <a:bodyPr/>
          <a:lstStyle/>
          <a:p>
            <a:fld id="{BC8F27B6-AF30-408A-8090-709CA7C42508}" type="slidenum">
              <a:rPr lang="en-US" smtClean="0"/>
              <a:t>‹#›</a:t>
            </a:fld>
            <a:endParaRPr lang="en-US"/>
          </a:p>
        </p:txBody>
      </p:sp>
    </p:spTree>
    <p:extLst>
      <p:ext uri="{BB962C8B-B14F-4D97-AF65-F5344CB8AC3E}">
        <p14:creationId xmlns:p14="http://schemas.microsoft.com/office/powerpoint/2010/main" val="3611878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837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Title Defaul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C632C5F-6998-82BE-AA6A-893B3297F031}"/>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783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D95377-1266-A4CB-E102-6B8FC933F25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1998" cy="6857999"/>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2950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genda Defaul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2274401-DBC2-9496-5064-46F436CBD279}"/>
              </a:ext>
            </a:extLst>
          </p:cNvPr>
          <p:cNvPicPr>
            <a:picLocks noChangeAspect="1"/>
          </p:cNvPicPr>
          <p:nvPr userDrawn="1"/>
        </p:nvPicPr>
        <p:blipFill>
          <a:blip r:embed="rId2"/>
          <a:srcRect/>
          <a:stretch/>
        </p:blipFill>
        <p:spPr>
          <a:xfrm>
            <a:off x="0" y="0"/>
            <a:ext cx="12191999" cy="6857999"/>
          </a:xfrm>
          <a:prstGeom prst="rect">
            <a:avLst/>
          </a:prstGeom>
        </p:spPr>
      </p:pic>
      <p:sp>
        <p:nvSpPr>
          <p:cNvPr id="2" name="Title 1"/>
          <p:cNvSpPr>
            <a:spLocks noGrp="1"/>
          </p:cNvSpPr>
          <p:nvPr>
            <p:ph type="title" hasCustomPrompt="1"/>
          </p:nvPr>
        </p:nvSpPr>
        <p:spPr>
          <a:xfrm>
            <a:off x="585216" y="2365386"/>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Agenda or Title</a:t>
            </a:r>
          </a:p>
        </p:txBody>
      </p:sp>
      <p:sp>
        <p:nvSpPr>
          <p:cNvPr id="5" name="Text Placeholder 4"/>
          <p:cNvSpPr>
            <a:spLocks noGrp="1"/>
          </p:cNvSpPr>
          <p:nvPr>
            <p:ph type="body" sz="quarter" idx="12" hasCustomPrompt="1"/>
          </p:nvPr>
        </p:nvSpPr>
        <p:spPr>
          <a:xfrm>
            <a:off x="585216" y="3364882"/>
            <a:ext cx="6217920" cy="646331"/>
          </a:xfrm>
          <a:noFill/>
        </p:spPr>
        <p:txBody>
          <a:bodyPr lIns="0" tIns="0" rIns="0" bIns="0">
            <a:spAutoFit/>
          </a:bodyPr>
          <a:lstStyle>
            <a:lvl1pPr marL="0" indent="0">
              <a:spcBef>
                <a:spcPts val="0"/>
              </a:spcBef>
              <a:spcAft>
                <a:spcPts val="0"/>
              </a:spcAft>
              <a:buFont typeface="Arial" panose="020B0604020202020204" pitchFamily="34" charset="0"/>
              <a:buNone/>
              <a:defRPr kumimoji="0" lang="en-US" sz="1600" b="0" i="0" u="none" strike="noStrike" kern="1200" cap="none" spc="0" normalizeH="0" baseline="0" noProof="0" dirty="0">
                <a:ln>
                  <a:noFill/>
                </a:ln>
                <a:solidFill>
                  <a:srgbClr val="091F2C"/>
                </a:solidFill>
                <a:effectLst/>
                <a:uLnTx/>
                <a:uFillTx/>
                <a:latin typeface="Segoe Sans Display"/>
                <a:ea typeface="+mn-ea"/>
                <a:cs typeface="Segoe Sans Display" pitchFamily="2" charset="0"/>
              </a:defRPr>
            </a:lvl1pPr>
          </a:lstStyle>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one</a:t>
            </a:r>
          </a:p>
          <a:p>
            <a:pPr marL="342900" marR="0" lvl="0" indent="-342900" algn="l" defTabSz="932742" rtl="0" eaLnBrk="1" fontAlgn="auto" latinLnBrk="0" hangingPunct="1">
              <a:lnSpc>
                <a:spcPct val="100000"/>
              </a:lnSpc>
              <a:spcBef>
                <a:spcPts val="0"/>
              </a:spcBef>
              <a:spcAft>
                <a:spcPts val="1200"/>
              </a:spcAft>
              <a:buClrTx/>
              <a:buSzPct val="90000"/>
              <a:buFont typeface="+mj-lt"/>
              <a:buAutoNum type="arabicPeriod"/>
              <a:tabLst/>
              <a:defRPr/>
            </a:pPr>
            <a:r>
              <a:rPr kumimoji="0" lang="en-US" sz="1600" b="0" i="0" u="none" strike="noStrike" kern="1200" cap="none" spc="0" normalizeH="0" baseline="0" noProof="0">
                <a:ln>
                  <a:noFill/>
                </a:ln>
                <a:solidFill>
                  <a:srgbClr val="091F2C"/>
                </a:solidFill>
                <a:effectLst/>
                <a:uLnTx/>
                <a:uFillTx/>
                <a:latin typeface="Segoe Sans Display"/>
                <a:ea typeface="+mn-ea"/>
                <a:cs typeface="Segoe Sans Display" pitchFamily="2" charset="0"/>
              </a:rPr>
              <a:t>Item two</a:t>
            </a:r>
          </a:p>
        </p:txBody>
      </p:sp>
    </p:spTree>
    <p:extLst>
      <p:ext uri="{BB962C8B-B14F-4D97-AF65-F5344CB8AC3E}">
        <p14:creationId xmlns:p14="http://schemas.microsoft.com/office/powerpoint/2010/main" val="164850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png"/><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image" Target="../media/image2.sv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8">
            <a:extLst>
              <a:ext uri="{96DAC541-7B7A-43D3-8B79-37D633B846F1}">
                <asvg:svgBlip xmlns:asvg="http://schemas.microsoft.com/office/drawing/2016/SVG/main" r:embed="rId5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916916273"/>
      </p:ext>
    </p:extLst>
  </p:cSld>
  <p:clrMap bg1="lt1" tx1="dk1" bg2="lt2" tx2="dk2" accent1="accent1" accent2="accent2" accent3="accent3" accent4="accent4" accent5="accent5" accent6="accent6" hlink="hlink" folHlink="folHlink"/>
  <p:sldLayoutIdLst>
    <p:sldLayoutId id="2147483774" r:id="rId1"/>
    <p:sldLayoutId id="2147483776" r:id="rId2"/>
    <p:sldLayoutId id="2147483778" r:id="rId3"/>
    <p:sldLayoutId id="2147483780" r:id="rId4"/>
    <p:sldLayoutId id="2147483782" r:id="rId5"/>
    <p:sldLayoutId id="2147483783" r:id="rId6"/>
    <p:sldLayoutId id="2147483825" r:id="rId7"/>
    <p:sldLayoutId id="2147483826" r:id="rId8"/>
    <p:sldLayoutId id="2147483815" r:id="rId9"/>
    <p:sldLayoutId id="2147483823" r:id="rId10"/>
    <p:sldLayoutId id="2147483824" r:id="rId11"/>
    <p:sldLayoutId id="2147483784" r:id="rId12"/>
    <p:sldLayoutId id="2147483785" r:id="rId13"/>
    <p:sldLayoutId id="2147483786" r:id="rId14"/>
    <p:sldLayoutId id="2147483787" r:id="rId15"/>
    <p:sldLayoutId id="2147483788" r:id="rId16"/>
    <p:sldLayoutId id="2147483789" r:id="rId17"/>
    <p:sldLayoutId id="2147483790" r:id="rId18"/>
    <p:sldLayoutId id="2147483791" r:id="rId19"/>
    <p:sldLayoutId id="2147483792" r:id="rId20"/>
    <p:sldLayoutId id="2147483793" r:id="rId21"/>
    <p:sldLayoutId id="2147483794" r:id="rId22"/>
    <p:sldLayoutId id="2147483795" r:id="rId23"/>
    <p:sldLayoutId id="2147483796" r:id="rId24"/>
    <p:sldLayoutId id="2147483797" r:id="rId25"/>
    <p:sldLayoutId id="2147483798" r:id="rId26"/>
    <p:sldLayoutId id="2147483799" r:id="rId27"/>
    <p:sldLayoutId id="2147483800" r:id="rId28"/>
    <p:sldLayoutId id="2147483801" r:id="rId29"/>
    <p:sldLayoutId id="2147483802" r:id="rId30"/>
    <p:sldLayoutId id="2147483803" r:id="rId31"/>
    <p:sldLayoutId id="2147483804" r:id="rId32"/>
    <p:sldLayoutId id="2147483805" r:id="rId33"/>
    <p:sldLayoutId id="2147483806" r:id="rId34"/>
    <p:sldLayoutId id="2147483807" r:id="rId35"/>
    <p:sldLayoutId id="2147483808" r:id="rId36"/>
    <p:sldLayoutId id="2147483809" r:id="rId37"/>
    <p:sldLayoutId id="2147483810" r:id="rId38"/>
    <p:sldLayoutId id="2147483811" r:id="rId39"/>
    <p:sldLayoutId id="2147483812" r:id="rId40"/>
    <p:sldLayoutId id="2147483813" r:id="rId41"/>
    <p:sldLayoutId id="2147483814" r:id="rId42"/>
    <p:sldLayoutId id="2147483816" r:id="rId43"/>
    <p:sldLayoutId id="2147483817" r:id="rId44"/>
    <p:sldLayoutId id="2147483818" r:id="rId45"/>
    <p:sldLayoutId id="2147483819" r:id="rId46"/>
    <p:sldLayoutId id="2147483820" r:id="rId47"/>
    <p:sldLayoutId id="2147483821" r:id="rId48"/>
    <p:sldLayoutId id="2147483822" r:id="rId49"/>
    <p:sldLayoutId id="2147483827" r:id="rId50"/>
    <p:sldLayoutId id="2147483828" r:id="rId51"/>
    <p:sldLayoutId id="2147483830" r:id="rId52"/>
    <p:sldLayoutId id="2147483832" r:id="rId53"/>
    <p:sldLayoutId id="2147483883" r:id="rId54"/>
    <p:sldLayoutId id="2147483884" r:id="rId55"/>
    <p:sldLayoutId id="2147483885" r:id="rId5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3" Type="http://schemas.openxmlformats.org/officeDocument/2006/relationships/image" Target="../media/image106.png"/><Relationship Id="rId7" Type="http://schemas.openxmlformats.org/officeDocument/2006/relationships/image" Target="../media/image80.png"/><Relationship Id="rId12"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9.svg"/><Relationship Id="rId11" Type="http://schemas.openxmlformats.org/officeDocument/2006/relationships/image" Target="../media/image113.sv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svg"/><Relationship Id="rId9" Type="http://schemas.openxmlformats.org/officeDocument/2006/relationships/image" Target="../media/image111.png"/><Relationship Id="rId14" Type="http://schemas.openxmlformats.org/officeDocument/2006/relationships/hyperlink" Target="https://aka.ms/creative-writer-agent/net/repo"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6.png"/><Relationship Id="rId18" Type="http://schemas.openxmlformats.org/officeDocument/2006/relationships/image" Target="../media/image131.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5.svg"/><Relationship Id="rId17" Type="http://schemas.openxmlformats.org/officeDocument/2006/relationships/image" Target="../media/image130.png"/><Relationship Id="rId2" Type="http://schemas.openxmlformats.org/officeDocument/2006/relationships/notesSlide" Target="../notesSlides/notesSlide10.xml"/><Relationship Id="rId16" Type="http://schemas.openxmlformats.org/officeDocument/2006/relationships/image" Target="../media/image129.svg"/><Relationship Id="rId1" Type="http://schemas.openxmlformats.org/officeDocument/2006/relationships/slideLayout" Target="../slideLayouts/slideLayout22.xml"/><Relationship Id="rId6" Type="http://schemas.openxmlformats.org/officeDocument/2006/relationships/image" Target="../media/image119.svg"/><Relationship Id="rId11" Type="http://schemas.openxmlformats.org/officeDocument/2006/relationships/image" Target="../media/image124.png"/><Relationship Id="rId5" Type="http://schemas.openxmlformats.org/officeDocument/2006/relationships/image" Target="../media/image118.png"/><Relationship Id="rId15" Type="http://schemas.openxmlformats.org/officeDocument/2006/relationships/image" Target="../media/image128.png"/><Relationship Id="rId10" Type="http://schemas.openxmlformats.org/officeDocument/2006/relationships/image" Target="../media/image123.svg"/><Relationship Id="rId4" Type="http://schemas.openxmlformats.org/officeDocument/2006/relationships/image" Target="../media/image117.png"/><Relationship Id="rId9" Type="http://schemas.openxmlformats.org/officeDocument/2006/relationships/image" Target="../media/image122.png"/><Relationship Id="rId14" Type="http://schemas.openxmlformats.org/officeDocument/2006/relationships/image" Target="../media/image12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17.xml.rels><?xml version="1.0" encoding="UTF-8" standalone="yes"?>
<Relationships xmlns="http://schemas.openxmlformats.org/package/2006/relationships"><Relationship Id="rId8" Type="http://schemas.openxmlformats.org/officeDocument/2006/relationships/image" Target="../media/image110.svg"/><Relationship Id="rId13" Type="http://schemas.openxmlformats.org/officeDocument/2006/relationships/image" Target="../media/image115.svg"/><Relationship Id="rId3" Type="http://schemas.openxmlformats.org/officeDocument/2006/relationships/image" Target="../media/image106.png"/><Relationship Id="rId7" Type="http://schemas.openxmlformats.org/officeDocument/2006/relationships/image" Target="../media/image80.png"/><Relationship Id="rId12"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109.svg"/><Relationship Id="rId11" Type="http://schemas.openxmlformats.org/officeDocument/2006/relationships/image" Target="../media/image113.svg"/><Relationship Id="rId5" Type="http://schemas.openxmlformats.org/officeDocument/2006/relationships/image" Target="../media/image108.png"/><Relationship Id="rId10" Type="http://schemas.openxmlformats.org/officeDocument/2006/relationships/image" Target="../media/image112.png"/><Relationship Id="rId4" Type="http://schemas.openxmlformats.org/officeDocument/2006/relationships/image" Target="../media/image107.svg"/><Relationship Id="rId9" Type="http://schemas.openxmlformats.org/officeDocument/2006/relationships/image" Target="../media/image111.png"/><Relationship Id="rId14" Type="http://schemas.openxmlformats.org/officeDocument/2006/relationships/hyperlink" Target="https://aka.ms/creative-writer-agent/net/repo"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55.xml"/></Relationships>
</file>

<file path=ppt/slides/_rels/slide2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1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56.svg"/></Relationships>
</file>

<file path=ppt/slides/_rels/slide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22.xml"/><Relationship Id="rId4" Type="http://schemas.openxmlformats.org/officeDocument/2006/relationships/image" Target="../media/image58.svg"/></Relationships>
</file>

<file path=ppt/slides/_rels/slide6.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notesSlide" Target="../notesSlides/notesSlide4.xml"/><Relationship Id="rId7" Type="http://schemas.openxmlformats.org/officeDocument/2006/relationships/image" Target="../media/image62.png"/><Relationship Id="rId2" Type="http://schemas.openxmlformats.org/officeDocument/2006/relationships/slideLayout" Target="../slideLayouts/slideLayout56.xml"/><Relationship Id="rId1" Type="http://schemas.openxmlformats.org/officeDocument/2006/relationships/tags" Target="../tags/tag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13" Type="http://schemas.openxmlformats.org/officeDocument/2006/relationships/image" Target="../media/image74.png"/><Relationship Id="rId18" Type="http://schemas.openxmlformats.org/officeDocument/2006/relationships/image" Target="../media/image79.svg"/><Relationship Id="rId26" Type="http://schemas.openxmlformats.org/officeDocument/2006/relationships/image" Target="../media/image87.png"/><Relationship Id="rId39" Type="http://schemas.openxmlformats.org/officeDocument/2006/relationships/image" Target="../media/image96.svg"/><Relationship Id="rId21" Type="http://schemas.openxmlformats.org/officeDocument/2006/relationships/image" Target="../media/image82.png"/><Relationship Id="rId34" Type="http://schemas.openxmlformats.org/officeDocument/2006/relationships/image" Target="../media/image92.jpeg"/><Relationship Id="rId42" Type="http://schemas.openxmlformats.org/officeDocument/2006/relationships/image" Target="../media/image99.svg"/><Relationship Id="rId7" Type="http://schemas.openxmlformats.org/officeDocument/2006/relationships/image" Target="../media/image68.png"/><Relationship Id="rId2" Type="http://schemas.openxmlformats.org/officeDocument/2006/relationships/notesSlide" Target="../notesSlides/notesSlide6.xml"/><Relationship Id="rId16" Type="http://schemas.openxmlformats.org/officeDocument/2006/relationships/image" Target="../media/image77.png"/><Relationship Id="rId20" Type="http://schemas.openxmlformats.org/officeDocument/2006/relationships/image" Target="../media/image81.svg"/><Relationship Id="rId29" Type="http://schemas.openxmlformats.org/officeDocument/2006/relationships/image" Target="../media/image62.png"/><Relationship Id="rId41" Type="http://schemas.openxmlformats.org/officeDocument/2006/relationships/image" Target="../media/image98.png"/><Relationship Id="rId1" Type="http://schemas.openxmlformats.org/officeDocument/2006/relationships/slideLayout" Target="../slideLayouts/slideLayout22.xml"/><Relationship Id="rId6" Type="http://schemas.openxmlformats.org/officeDocument/2006/relationships/image" Target="../media/image67.png"/><Relationship Id="rId11" Type="http://schemas.openxmlformats.org/officeDocument/2006/relationships/image" Target="../media/image72.png"/><Relationship Id="rId24" Type="http://schemas.openxmlformats.org/officeDocument/2006/relationships/image" Target="../media/image85.png"/><Relationship Id="rId32" Type="http://schemas.openxmlformats.org/officeDocument/2006/relationships/image" Target="../media/image90.png"/><Relationship Id="rId37" Type="http://schemas.openxmlformats.org/officeDocument/2006/relationships/image" Target="../media/image95.png"/><Relationship Id="rId40" Type="http://schemas.openxmlformats.org/officeDocument/2006/relationships/image" Target="../media/image97.png"/><Relationship Id="rId5" Type="http://schemas.openxmlformats.org/officeDocument/2006/relationships/image" Target="../media/image66.svg"/><Relationship Id="rId15" Type="http://schemas.openxmlformats.org/officeDocument/2006/relationships/image" Target="../media/image76.png"/><Relationship Id="rId23" Type="http://schemas.openxmlformats.org/officeDocument/2006/relationships/image" Target="../media/image84.png"/><Relationship Id="rId28" Type="http://schemas.openxmlformats.org/officeDocument/2006/relationships/image" Target="../media/image89.png"/><Relationship Id="rId36" Type="http://schemas.openxmlformats.org/officeDocument/2006/relationships/image" Target="../media/image94.png"/><Relationship Id="rId10" Type="http://schemas.openxmlformats.org/officeDocument/2006/relationships/image" Target="../media/image71.png"/><Relationship Id="rId19" Type="http://schemas.openxmlformats.org/officeDocument/2006/relationships/image" Target="../media/image80.png"/><Relationship Id="rId31" Type="http://schemas.openxmlformats.org/officeDocument/2006/relationships/image" Target="../media/image6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 Id="rId22" Type="http://schemas.openxmlformats.org/officeDocument/2006/relationships/image" Target="../media/image83.png"/><Relationship Id="rId27" Type="http://schemas.openxmlformats.org/officeDocument/2006/relationships/image" Target="../media/image88.png"/><Relationship Id="rId30" Type="http://schemas.openxmlformats.org/officeDocument/2006/relationships/image" Target="../media/image61.png"/><Relationship Id="rId35" Type="http://schemas.openxmlformats.org/officeDocument/2006/relationships/image" Target="../media/image93.png"/><Relationship Id="rId8" Type="http://schemas.openxmlformats.org/officeDocument/2006/relationships/image" Target="../media/image69.png"/><Relationship Id="rId3" Type="http://schemas.openxmlformats.org/officeDocument/2006/relationships/image" Target="../media/image64.png"/><Relationship Id="rId12" Type="http://schemas.openxmlformats.org/officeDocument/2006/relationships/image" Target="../media/image73.png"/><Relationship Id="rId17" Type="http://schemas.openxmlformats.org/officeDocument/2006/relationships/image" Target="../media/image78.png"/><Relationship Id="rId25" Type="http://schemas.openxmlformats.org/officeDocument/2006/relationships/image" Target="../media/image86.png"/><Relationship Id="rId33" Type="http://schemas.openxmlformats.org/officeDocument/2006/relationships/image" Target="../media/image91.png"/><Relationship Id="rId38"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4.png"/><Relationship Id="rId7" Type="http://schemas.openxmlformats.org/officeDocument/2006/relationships/image" Target="../media/image103.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media/image102.png"/><Relationship Id="rId5" Type="http://schemas.openxmlformats.org/officeDocument/2006/relationships/image" Target="../media/image101.jpeg"/><Relationship Id="rId4" Type="http://schemas.openxmlformats.org/officeDocument/2006/relationships/image" Target="../media/image100.png"/><Relationship Id="rId9"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17C1B-260D-4C48-296A-4B4314E002A1}"/>
              </a:ext>
            </a:extLst>
          </p:cNvPr>
          <p:cNvSpPr>
            <a:spLocks noGrp="1"/>
          </p:cNvSpPr>
          <p:nvPr>
            <p:ph type="title"/>
          </p:nvPr>
        </p:nvSpPr>
        <p:spPr>
          <a:xfrm>
            <a:off x="584200" y="2918223"/>
            <a:ext cx="5577840" cy="615553"/>
          </a:xfrm>
        </p:spPr>
        <p:txBody>
          <a:bodyPr/>
          <a:lstStyle/>
          <a:p>
            <a:r>
              <a:rPr lang="es-ES" dirty="0"/>
              <a:t>AI </a:t>
            </a:r>
            <a:r>
              <a:rPr lang="es-ES" dirty="0" err="1"/>
              <a:t>Agents</a:t>
            </a:r>
            <a:r>
              <a:rPr lang="es-ES" dirty="0"/>
              <a:t> + .NET Aspire</a:t>
            </a:r>
          </a:p>
        </p:txBody>
      </p:sp>
      <p:sp>
        <p:nvSpPr>
          <p:cNvPr id="5" name="Text Placeholder 4">
            <a:extLst>
              <a:ext uri="{FF2B5EF4-FFF2-40B4-BE49-F238E27FC236}">
                <a16:creationId xmlns:a16="http://schemas.microsoft.com/office/drawing/2014/main" id="{F1462A81-04BA-7511-A9C3-3A92DFDA49A2}"/>
              </a:ext>
            </a:extLst>
          </p:cNvPr>
          <p:cNvSpPr>
            <a:spLocks noGrp="1"/>
          </p:cNvSpPr>
          <p:nvPr>
            <p:ph type="body" sz="quarter" idx="12"/>
          </p:nvPr>
        </p:nvSpPr>
        <p:spPr/>
        <p:txBody>
          <a:bodyPr/>
          <a:lstStyle/>
          <a:p>
            <a:endParaRPr lang="es-ES"/>
          </a:p>
        </p:txBody>
      </p:sp>
    </p:spTree>
    <p:extLst>
      <p:ext uri="{BB962C8B-B14F-4D97-AF65-F5344CB8AC3E}">
        <p14:creationId xmlns:p14="http://schemas.microsoft.com/office/powerpoint/2010/main" val="820844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7E832-2111-E8C5-F03C-D43089FC8E2C}"/>
              </a:ext>
            </a:extLst>
          </p:cNvPr>
          <p:cNvSpPr>
            <a:spLocks noGrp="1"/>
          </p:cNvSpPr>
          <p:nvPr>
            <p:ph type="title"/>
          </p:nvPr>
        </p:nvSpPr>
        <p:spPr/>
        <p:txBody>
          <a:bodyPr/>
          <a:lstStyle/>
          <a:p>
            <a:r>
              <a:rPr lang="en-US"/>
              <a:t>Demo: Contoso Creative Writer </a:t>
            </a:r>
          </a:p>
        </p:txBody>
      </p:sp>
      <p:grpSp>
        <p:nvGrpSpPr>
          <p:cNvPr id="3" name="Group 2" descr="User input to azure managed identity to azure application container (ACA). Azure monitor to azure application container (ACA). ACA to processing services. Azure AI Studio.&#10;&#10;Processing service 1. Researcher agent. Azure openAI service, bing search, azure AI search.&#10;&#10;Processing service 2. Writer agent. Azure OpenAI service.&#10;&#10;Processing service 3. Editor agent. Azure OpenAI service.&#10;&#10;Processing services to response.">
            <a:extLst>
              <a:ext uri="{FF2B5EF4-FFF2-40B4-BE49-F238E27FC236}">
                <a16:creationId xmlns:a16="http://schemas.microsoft.com/office/drawing/2014/main" id="{B3666A5C-9DFE-C487-3D9C-1CC794FE7312}"/>
              </a:ext>
            </a:extLst>
          </p:cNvPr>
          <p:cNvGrpSpPr/>
          <p:nvPr/>
        </p:nvGrpSpPr>
        <p:grpSpPr>
          <a:xfrm>
            <a:off x="655782" y="1368079"/>
            <a:ext cx="11053078" cy="4989548"/>
            <a:chOff x="655782" y="1368079"/>
            <a:chExt cx="11053078" cy="4989548"/>
          </a:xfrm>
        </p:grpSpPr>
        <p:sp>
          <p:nvSpPr>
            <p:cNvPr id="4" name="Rounded Rectangle 3">
              <a:extLst>
                <a:ext uri="{FF2B5EF4-FFF2-40B4-BE49-F238E27FC236}">
                  <a16:creationId xmlns:a16="http://schemas.microsoft.com/office/drawing/2014/main" id="{E1AAE987-F1EC-69B7-908D-21BFBE190E73}"/>
                </a:ext>
                <a:ext uri="{C183D7F6-B498-43B3-948B-1728B52AA6E4}">
                  <adec:decorative xmlns:adec="http://schemas.microsoft.com/office/drawing/2017/decorative" val="1"/>
                </a:ext>
              </a:extLst>
            </p:cNvPr>
            <p:cNvSpPr/>
            <p:nvPr/>
          </p:nvSpPr>
          <p:spPr bwMode="auto">
            <a:xfrm>
              <a:off x="5292669" y="1368079"/>
              <a:ext cx="3743114" cy="4989548"/>
            </a:xfrm>
            <a:prstGeom prst="roundRect">
              <a:avLst>
                <a:gd name="adj" fmla="val 287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Multiagent flow</a:t>
              </a:r>
              <a:endParaRPr kumimoji="0" lang="en-GB"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ounded Rectangle 5">
              <a:extLst>
                <a:ext uri="{FF2B5EF4-FFF2-40B4-BE49-F238E27FC236}">
                  <a16:creationId xmlns:a16="http://schemas.microsoft.com/office/drawing/2014/main" id="{5E5E8FC2-63CB-C533-58DC-5D0BF155C0BB}"/>
                </a:ext>
                <a:ext uri="{C183D7F6-B498-43B3-948B-1728B52AA6E4}">
                  <adec:decorative xmlns:adec="http://schemas.microsoft.com/office/drawing/2017/decorative" val="1"/>
                </a:ext>
              </a:extLst>
            </p:cNvPr>
            <p:cNvSpPr/>
            <p:nvPr/>
          </p:nvSpPr>
          <p:spPr bwMode="auto">
            <a:xfrm>
              <a:off x="655782" y="3265430"/>
              <a:ext cx="1845950" cy="1398109"/>
            </a:xfrm>
            <a:prstGeom prst="roundRect">
              <a:avLst>
                <a:gd name="adj" fmla="val 813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User Input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19C1B0A0-566A-C8B7-04B2-77D3CEDA9BA8}"/>
                </a:ext>
                <a:ext uri="{C183D7F6-B498-43B3-948B-1728B52AA6E4}">
                  <adec:decorative xmlns:adec="http://schemas.microsoft.com/office/drawing/2017/decorative" val="1"/>
                </a:ext>
              </a:extLst>
            </p:cNvPr>
            <p:cNvSpPr/>
            <p:nvPr/>
          </p:nvSpPr>
          <p:spPr bwMode="auto">
            <a:xfrm>
              <a:off x="2912363" y="1370752"/>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Monitor</a:t>
              </a:r>
              <a:endParaRPr kumimoji="0" lang="en-GB" sz="14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8" name="Rounded Rectangle 7">
              <a:extLst>
                <a:ext uri="{FF2B5EF4-FFF2-40B4-BE49-F238E27FC236}">
                  <a16:creationId xmlns:a16="http://schemas.microsoft.com/office/drawing/2014/main" id="{84B66289-F677-A6D5-766E-FAFED1258B4C}"/>
                </a:ext>
                <a:ext uri="{C183D7F6-B498-43B3-948B-1728B52AA6E4}">
                  <adec:decorative xmlns:adec="http://schemas.microsoft.com/office/drawing/2017/decorative" val="1"/>
                </a:ext>
              </a:extLst>
            </p:cNvPr>
            <p:cNvSpPr/>
            <p:nvPr/>
          </p:nvSpPr>
          <p:spPr bwMode="auto">
            <a:xfrm>
              <a:off x="5636129" y="1863352"/>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Researcher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9" name="TextBox 8">
              <a:extLst>
                <a:ext uri="{FF2B5EF4-FFF2-40B4-BE49-F238E27FC236}">
                  <a16:creationId xmlns:a16="http://schemas.microsoft.com/office/drawing/2014/main" id="{71D94DAB-DA14-F85D-602F-FD05AE74D1F5}"/>
                </a:ext>
                <a:ext uri="{C183D7F6-B498-43B3-948B-1728B52AA6E4}">
                  <adec:decorative xmlns:adec="http://schemas.microsoft.com/office/drawing/2017/decorative" val="1"/>
                </a:ext>
              </a:extLst>
            </p:cNvPr>
            <p:cNvSpPr txBox="1"/>
            <p:nvPr/>
          </p:nvSpPr>
          <p:spPr>
            <a:xfrm>
              <a:off x="6112723" y="5844608"/>
              <a:ext cx="20027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54F2EC39-5A47-3237-7C03-BCCFF218817E}"/>
                </a:ext>
                <a:ext uri="{C183D7F6-B498-43B3-948B-1728B52AA6E4}">
                  <adec:decorative xmlns:adec="http://schemas.microsoft.com/office/drawing/2017/decorative" val="1"/>
                </a:ext>
              </a:extLst>
            </p:cNvPr>
            <p:cNvSpPr txBox="1"/>
            <p:nvPr/>
          </p:nvSpPr>
          <p:spPr>
            <a:xfrm>
              <a:off x="6041611" y="3599734"/>
              <a:ext cx="9132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FF8E29A3-7708-2DB3-86D9-211FD3AA657C}"/>
                </a:ext>
                <a:ext uri="{C183D7F6-B498-43B3-948B-1728B52AA6E4}">
                  <adec:decorative xmlns:adec="http://schemas.microsoft.com/office/drawing/2017/decorative" val="1"/>
                </a:ext>
              </a:extLst>
            </p:cNvPr>
            <p:cNvSpPr txBox="1"/>
            <p:nvPr/>
          </p:nvSpPr>
          <p:spPr>
            <a:xfrm>
              <a:off x="5655316"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48B07C71-89AC-B2D9-428E-12B15195B331}"/>
                </a:ext>
                <a:ext uri="{C183D7F6-B498-43B3-948B-1728B52AA6E4}">
                  <adec:decorative xmlns:adec="http://schemas.microsoft.com/office/drawing/2017/decorative" val="1"/>
                </a:ext>
              </a:extLst>
            </p:cNvPr>
            <p:cNvSpPr txBox="1"/>
            <p:nvPr/>
          </p:nvSpPr>
          <p:spPr>
            <a:xfrm>
              <a:off x="6615118"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Grounding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with Bing</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BB5F9AEE-A597-8B0B-E35E-2494AF058CDA}"/>
                </a:ext>
                <a:ext uri="{C183D7F6-B498-43B3-948B-1728B52AA6E4}">
                  <adec:decorative xmlns:adec="http://schemas.microsoft.com/office/drawing/2017/decorative" val="1"/>
                </a:ext>
              </a:extLst>
            </p:cNvPr>
            <p:cNvSpPr txBox="1"/>
            <p:nvPr/>
          </p:nvSpPr>
          <p:spPr>
            <a:xfrm>
              <a:off x="7546572"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AI</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Search</a:t>
              </a:r>
              <a:endParaRPr kumimoji="0" lang="en-GB" sz="1100" b="0" i="0" u="none" strike="noStrike" kern="1200" cap="none" spc="0" normalizeH="0" baseline="0" noProof="0">
                <a:ln>
                  <a:noFill/>
                </a:ln>
                <a:solidFill>
                  <a:srgbClr val="000000"/>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952EA355-5E06-17B9-0CA4-2E93B004D0B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435" y="2213057"/>
              <a:ext cx="216791" cy="216789"/>
            </a:xfrm>
            <a:prstGeom prst="rect">
              <a:avLst/>
            </a:prstGeom>
          </p:spPr>
        </p:pic>
        <p:pic>
          <p:nvPicPr>
            <p:cNvPr id="15" name="Graphic 14">
              <a:extLst>
                <a:ext uri="{FF2B5EF4-FFF2-40B4-BE49-F238E27FC236}">
                  <a16:creationId xmlns:a16="http://schemas.microsoft.com/office/drawing/2014/main" id="{0381F671-BEF9-DBCA-2F52-EDCDBBD883B0}"/>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9842" y="3368184"/>
              <a:ext cx="216785" cy="216785"/>
            </a:xfrm>
            <a:prstGeom prst="rect">
              <a:avLst/>
            </a:prstGeom>
          </p:spPr>
        </p:pic>
        <p:pic>
          <p:nvPicPr>
            <p:cNvPr id="16" name="Graphic 15">
              <a:extLst>
                <a:ext uri="{FF2B5EF4-FFF2-40B4-BE49-F238E27FC236}">
                  <a16:creationId xmlns:a16="http://schemas.microsoft.com/office/drawing/2014/main" id="{5313C940-C205-582B-2F4E-73521AD7E7D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6415" y="5583332"/>
              <a:ext cx="216785" cy="216785"/>
            </a:xfrm>
            <a:prstGeom prst="rect">
              <a:avLst/>
            </a:prstGeom>
          </p:spPr>
        </p:pic>
        <p:pic>
          <p:nvPicPr>
            <p:cNvPr id="17" name="Graphic 16">
              <a:extLst>
                <a:ext uri="{FF2B5EF4-FFF2-40B4-BE49-F238E27FC236}">
                  <a16:creationId xmlns:a16="http://schemas.microsoft.com/office/drawing/2014/main" id="{3C451A46-3175-4215-8BCF-30B9FDE539BB}"/>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3352" y="2178776"/>
              <a:ext cx="285353" cy="285353"/>
            </a:xfrm>
            <a:prstGeom prst="rect">
              <a:avLst/>
            </a:prstGeom>
          </p:spPr>
        </p:pic>
        <p:sp>
          <p:nvSpPr>
            <p:cNvPr id="20" name="Rounded Rectangle 19">
              <a:extLst>
                <a:ext uri="{FF2B5EF4-FFF2-40B4-BE49-F238E27FC236}">
                  <a16:creationId xmlns:a16="http://schemas.microsoft.com/office/drawing/2014/main" id="{32CAA408-8324-7A56-8F06-605312D030EC}"/>
                </a:ext>
                <a:ext uri="{C183D7F6-B498-43B3-948B-1728B52AA6E4}">
                  <adec:decorative xmlns:adec="http://schemas.microsoft.com/office/drawing/2017/decorative" val="1"/>
                </a:ext>
              </a:extLst>
            </p:cNvPr>
            <p:cNvSpPr/>
            <p:nvPr/>
          </p:nvSpPr>
          <p:spPr bwMode="auto">
            <a:xfrm>
              <a:off x="2912363" y="3265431"/>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Container Apps (ACA)</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21" name="Graphic 20">
              <a:extLst>
                <a:ext uri="{FF2B5EF4-FFF2-40B4-BE49-F238E27FC236}">
                  <a16:creationId xmlns:a16="http://schemas.microsoft.com/office/drawing/2014/main" id="{FA7E8C8E-F7A4-0ABD-F11B-471EA892EBBB}"/>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2649" y="1913834"/>
              <a:ext cx="604138" cy="604138"/>
            </a:xfrm>
            <a:prstGeom prst="rect">
              <a:avLst/>
            </a:prstGeom>
          </p:spPr>
        </p:pic>
        <p:pic>
          <p:nvPicPr>
            <p:cNvPr id="22" name="Picture 4">
              <a:extLst>
                <a:ext uri="{FF2B5EF4-FFF2-40B4-BE49-F238E27FC236}">
                  <a16:creationId xmlns:a16="http://schemas.microsoft.com/office/drawing/2014/main" id="{89877134-064C-28AB-96BD-9AB57930DDBE}"/>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477" y="37059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927402D-98C8-C0D2-9093-BDDFB8C7748B}"/>
                </a:ext>
                <a:ext uri="{C183D7F6-B498-43B3-948B-1728B52AA6E4}">
                  <adec:decorative xmlns:adec="http://schemas.microsoft.com/office/drawing/2017/decorative" val="1"/>
                </a:ext>
              </a:extLst>
            </p:cNvPr>
            <p:cNvSpPr/>
            <p:nvPr/>
          </p:nvSpPr>
          <p:spPr bwMode="auto">
            <a:xfrm>
              <a:off x="9764150" y="3130540"/>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Response</a:t>
              </a:r>
              <a:endParaRPr kumimoji="0" lang="en-GB"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pic>
          <p:nvPicPr>
            <p:cNvPr id="24" name="Picture 4">
              <a:extLst>
                <a:ext uri="{FF2B5EF4-FFF2-40B4-BE49-F238E27FC236}">
                  <a16:creationId xmlns:a16="http://schemas.microsoft.com/office/drawing/2014/main" id="{27E54859-D7B2-093B-C46B-2DD2856FFD60}"/>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6318" y="355493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60C99CC6-83A2-C304-4F2B-343632E8DC2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0114" y="2208993"/>
              <a:ext cx="148920" cy="224917"/>
            </a:xfrm>
            <a:prstGeom prst="rect">
              <a:avLst/>
            </a:prstGeom>
          </p:spPr>
        </p:pic>
        <p:cxnSp>
          <p:nvCxnSpPr>
            <p:cNvPr id="27" name="Straight Arrow Connector 26">
              <a:extLst>
                <a:ext uri="{FF2B5EF4-FFF2-40B4-BE49-F238E27FC236}">
                  <a16:creationId xmlns:a16="http://schemas.microsoft.com/office/drawing/2014/main" id="{3E2DC45A-833E-7260-7DCF-6AD76FEAD7FA}"/>
                </a:ext>
                <a:ext uri="{C183D7F6-B498-43B3-948B-1728B52AA6E4}">
                  <adec:decorative xmlns:adec="http://schemas.microsoft.com/office/drawing/2017/decorative" val="1"/>
                </a:ext>
              </a:extLst>
            </p:cNvPr>
            <p:cNvCxnSpPr/>
            <p:nvPr/>
          </p:nvCxnSpPr>
          <p:spPr>
            <a:xfrm>
              <a:off x="2532973" y="3964486"/>
              <a:ext cx="379390"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1C0ED5B-AAE8-F9D9-B7F5-47F03616D244}"/>
                </a:ext>
                <a:ext uri="{C183D7F6-B498-43B3-948B-1728B52AA6E4}">
                  <adec:decorative xmlns:adec="http://schemas.microsoft.com/office/drawing/2017/decorative" val="1"/>
                </a:ext>
              </a:extLst>
            </p:cNvPr>
            <p:cNvCxnSpPr/>
            <p:nvPr/>
          </p:nvCxnSpPr>
          <p:spPr>
            <a:xfrm flipV="1">
              <a:off x="3884718" y="2768861"/>
              <a:ext cx="0" cy="496570"/>
            </a:xfrm>
            <a:prstGeom prst="straightConnector1">
              <a:avLst/>
            </a:prstGeom>
            <a:ln w="12700" cap="rnd">
              <a:solidFill>
                <a:srgbClr val="B1B3B3"/>
              </a:solidFill>
              <a:headEnd type="arrow"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9" name="Connector: Elbow 1024">
              <a:extLst>
                <a:ext uri="{FF2B5EF4-FFF2-40B4-BE49-F238E27FC236}">
                  <a16:creationId xmlns:a16="http://schemas.microsoft.com/office/drawing/2014/main" id="{EEA3FC18-6A40-366C-80A7-B54FF94781D7}"/>
                </a:ext>
                <a:ext uri="{C183D7F6-B498-43B3-948B-1728B52AA6E4}">
                  <adec:decorative xmlns:adec="http://schemas.microsoft.com/office/drawing/2017/decorative" val="1"/>
                </a:ext>
              </a:extLst>
            </p:cNvPr>
            <p:cNvCxnSpPr>
              <a:cxnSpLocks/>
            </p:cNvCxnSpPr>
            <p:nvPr/>
          </p:nvCxnSpPr>
          <p:spPr>
            <a:xfrm>
              <a:off x="8679066" y="2344275"/>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0B263DE-0F66-5B00-DD57-34A23E4CADF3}"/>
                </a:ext>
                <a:ext uri="{C183D7F6-B498-43B3-948B-1728B52AA6E4}">
                  <adec:decorative xmlns:adec="http://schemas.microsoft.com/office/drawing/2017/decorative" val="1"/>
                </a:ext>
              </a:extLst>
            </p:cNvPr>
            <p:cNvCxnSpPr>
              <a:cxnSpLocks/>
              <a:stCxn id="4" idx="3"/>
              <a:endCxn id="23" idx="1"/>
            </p:cNvCxnSpPr>
            <p:nvPr/>
          </p:nvCxnSpPr>
          <p:spPr>
            <a:xfrm flipV="1">
              <a:off x="9035783" y="3829595"/>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Connector: Elbow 1032">
              <a:extLst>
                <a:ext uri="{FF2B5EF4-FFF2-40B4-BE49-F238E27FC236}">
                  <a16:creationId xmlns:a16="http://schemas.microsoft.com/office/drawing/2014/main" id="{9CBFA725-EB6D-C837-CAA4-19A0CD2E55F7}"/>
                </a:ext>
                <a:ext uri="{C183D7F6-B498-43B3-948B-1728B52AA6E4}">
                  <adec:decorative xmlns:adec="http://schemas.microsoft.com/office/drawing/2017/decorative" val="1"/>
                </a:ext>
              </a:extLst>
            </p:cNvPr>
            <p:cNvCxnSpPr>
              <a:cxnSpLocks/>
              <a:stCxn id="20" idx="2"/>
            </p:cNvCxnSpPr>
            <p:nvPr/>
          </p:nvCxnSpPr>
          <p:spPr>
            <a:xfrm rot="16200000" flipH="1">
              <a:off x="4234504" y="4313753"/>
              <a:ext cx="708378" cy="1407951"/>
            </a:xfrm>
            <a:prstGeom prst="bentConnector2">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Rounded Rectangle 10">
              <a:extLst>
                <a:ext uri="{FF2B5EF4-FFF2-40B4-BE49-F238E27FC236}">
                  <a16:creationId xmlns:a16="http://schemas.microsoft.com/office/drawing/2014/main" id="{0318AC8F-4E97-8C66-3CEF-C750F72D5008}"/>
                </a:ext>
                <a:ext uri="{C183D7F6-B498-43B3-948B-1728B52AA6E4}">
                  <adec:decorative xmlns:adec="http://schemas.microsoft.com/office/drawing/2017/decorative" val="1"/>
                </a:ext>
              </a:extLst>
            </p:cNvPr>
            <p:cNvSpPr/>
            <p:nvPr/>
          </p:nvSpPr>
          <p:spPr bwMode="auto">
            <a:xfrm>
              <a:off x="5648829" y="2982275"/>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Products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4" name="Rounded Rectangle 10">
              <a:extLst>
                <a:ext uri="{FF2B5EF4-FFF2-40B4-BE49-F238E27FC236}">
                  <a16:creationId xmlns:a16="http://schemas.microsoft.com/office/drawing/2014/main" id="{7ED9A47F-1732-2194-7484-E7E7027A2F65}"/>
                </a:ext>
                <a:ext uri="{C183D7F6-B498-43B3-948B-1728B52AA6E4}">
                  <adec:decorative xmlns:adec="http://schemas.microsoft.com/office/drawing/2017/decorative" val="1"/>
                </a:ext>
              </a:extLst>
            </p:cNvPr>
            <p:cNvSpPr/>
            <p:nvPr/>
          </p:nvSpPr>
          <p:spPr bwMode="auto">
            <a:xfrm>
              <a:off x="5639219" y="4103646"/>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Writer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5" name="Rounded Rectangle 10">
              <a:extLst>
                <a:ext uri="{FF2B5EF4-FFF2-40B4-BE49-F238E27FC236}">
                  <a16:creationId xmlns:a16="http://schemas.microsoft.com/office/drawing/2014/main" id="{77C55C80-4851-FC58-782E-584959F0AEDE}"/>
                </a:ext>
                <a:ext uri="{C183D7F6-B498-43B3-948B-1728B52AA6E4}">
                  <adec:decorative xmlns:adec="http://schemas.microsoft.com/office/drawing/2017/decorative" val="1"/>
                </a:ext>
              </a:extLst>
            </p:cNvPr>
            <p:cNvSpPr/>
            <p:nvPr/>
          </p:nvSpPr>
          <p:spPr bwMode="auto">
            <a:xfrm>
              <a:off x="5655526" y="5223184"/>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Editor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6" name="TextBox 35">
              <a:extLst>
                <a:ext uri="{FF2B5EF4-FFF2-40B4-BE49-F238E27FC236}">
                  <a16:creationId xmlns:a16="http://schemas.microsoft.com/office/drawing/2014/main" id="{239B59A3-888C-FD86-B959-0C05AB034CFB}"/>
                </a:ext>
                <a:ext uri="{C183D7F6-B498-43B3-948B-1728B52AA6E4}">
                  <adec:decorative xmlns:adec="http://schemas.microsoft.com/office/drawing/2017/decorative" val="1"/>
                </a:ext>
              </a:extLst>
            </p:cNvPr>
            <p:cNvSpPr txBox="1"/>
            <p:nvPr/>
          </p:nvSpPr>
          <p:spPr>
            <a:xfrm>
              <a:off x="7146529" y="3584072"/>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AI</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Search</a:t>
              </a:r>
              <a:endParaRPr kumimoji="0" lang="en-GB" sz="1100" b="0" i="0" u="none" strike="noStrike" kern="1200" cap="none" spc="0" normalizeH="0" baseline="0" noProof="0">
                <a:ln>
                  <a:noFill/>
                </a:ln>
                <a:solidFill>
                  <a:srgbClr val="000000"/>
                </a:solidFill>
                <a:effectLst/>
                <a:uLnTx/>
                <a:uFillTx/>
                <a:latin typeface="Segoe UI"/>
                <a:ea typeface="+mn-ea"/>
                <a:cs typeface="+mn-cs"/>
              </a:endParaRPr>
            </a:p>
          </p:txBody>
        </p:sp>
        <p:pic>
          <p:nvPicPr>
            <p:cNvPr id="37" name="Graphic 36">
              <a:extLst>
                <a:ext uri="{FF2B5EF4-FFF2-40B4-BE49-F238E27FC236}">
                  <a16:creationId xmlns:a16="http://schemas.microsoft.com/office/drawing/2014/main" id="{33E81519-A2A9-BA4F-0AC1-528D4A7015D0}"/>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09" y="3316357"/>
              <a:ext cx="285353" cy="285353"/>
            </a:xfrm>
            <a:prstGeom prst="rect">
              <a:avLst/>
            </a:prstGeom>
          </p:spPr>
        </p:pic>
        <p:sp>
          <p:nvSpPr>
            <p:cNvPr id="38" name="TextBox 37">
              <a:extLst>
                <a:ext uri="{FF2B5EF4-FFF2-40B4-BE49-F238E27FC236}">
                  <a16:creationId xmlns:a16="http://schemas.microsoft.com/office/drawing/2014/main" id="{940C23EE-4FA3-054E-4CC9-D12D3EB3C198}"/>
                </a:ext>
                <a:ext uri="{C183D7F6-B498-43B3-948B-1728B52AA6E4}">
                  <adec:decorative xmlns:adec="http://schemas.microsoft.com/office/drawing/2017/decorative" val="1"/>
                </a:ext>
              </a:extLst>
            </p:cNvPr>
            <p:cNvSpPr txBox="1"/>
            <p:nvPr/>
          </p:nvSpPr>
          <p:spPr>
            <a:xfrm>
              <a:off x="6687332" y="4710807"/>
              <a:ext cx="9132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9" name="Graphic 38">
              <a:extLst>
                <a:ext uri="{FF2B5EF4-FFF2-40B4-BE49-F238E27FC236}">
                  <a16:creationId xmlns:a16="http://schemas.microsoft.com/office/drawing/2014/main" id="{DBE2912E-F5B1-34D2-FE19-4DF2924BB749}"/>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563" y="4479257"/>
              <a:ext cx="216785" cy="216785"/>
            </a:xfrm>
            <a:prstGeom prst="rect">
              <a:avLst/>
            </a:prstGeom>
          </p:spPr>
        </p:pic>
        <p:cxnSp>
          <p:nvCxnSpPr>
            <p:cNvPr id="40" name="Connector: Elbow 55">
              <a:extLst>
                <a:ext uri="{FF2B5EF4-FFF2-40B4-BE49-F238E27FC236}">
                  <a16:creationId xmlns:a16="http://schemas.microsoft.com/office/drawing/2014/main" id="{3BE38363-27EA-53F4-7B77-635C5A0967A0}"/>
                </a:ext>
                <a:ext uri="{C183D7F6-B498-43B3-948B-1728B52AA6E4}">
                  <adec:decorative xmlns:adec="http://schemas.microsoft.com/office/drawing/2017/decorative" val="1"/>
                </a:ext>
              </a:extLst>
            </p:cNvPr>
            <p:cNvCxnSpPr>
              <a:cxnSpLocks/>
            </p:cNvCxnSpPr>
            <p:nvPr/>
          </p:nvCxnSpPr>
          <p:spPr>
            <a:xfrm rot="16200000" flipH="1">
              <a:off x="8246291" y="4056820"/>
              <a:ext cx="910982" cy="27844"/>
            </a:xfrm>
            <a:prstGeom prst="bentConnector4">
              <a:avLst>
                <a:gd name="adj1" fmla="val 37"/>
                <a:gd name="adj2" fmla="val 753764"/>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Connector: Elbow 1031">
              <a:extLst>
                <a:ext uri="{FF2B5EF4-FFF2-40B4-BE49-F238E27FC236}">
                  <a16:creationId xmlns:a16="http://schemas.microsoft.com/office/drawing/2014/main" id="{CEF8DDA2-99C5-7C49-4189-47BA28261958}"/>
                </a:ext>
                <a:ext uri="{C183D7F6-B498-43B3-948B-1728B52AA6E4}">
                  <adec:decorative xmlns:adec="http://schemas.microsoft.com/office/drawing/2017/decorative" val="1"/>
                </a:ext>
              </a:extLst>
            </p:cNvPr>
            <p:cNvCxnSpPr>
              <a:cxnSpLocks/>
            </p:cNvCxnSpPr>
            <p:nvPr/>
          </p:nvCxnSpPr>
          <p:spPr>
            <a:xfrm>
              <a:off x="8699926" y="4710791"/>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CB5C91A3-9C62-23A1-AAA5-C9446A8E333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7932" y="3980331"/>
            <a:ext cx="571613" cy="571613"/>
          </a:xfrm>
          <a:prstGeom prst="rect">
            <a:avLst/>
          </a:prstGeom>
        </p:spPr>
      </p:pic>
      <p:sp>
        <p:nvSpPr>
          <p:cNvPr id="47" name="TextBox 46">
            <a:extLst>
              <a:ext uri="{FF2B5EF4-FFF2-40B4-BE49-F238E27FC236}">
                <a16:creationId xmlns:a16="http://schemas.microsoft.com/office/drawing/2014/main" id="{AC705E52-CD78-0E4A-2E52-BA15D8BA4161}"/>
              </a:ext>
            </a:extLst>
          </p:cNvPr>
          <p:cNvSpPr txBox="1"/>
          <p:nvPr/>
        </p:nvSpPr>
        <p:spPr>
          <a:xfrm>
            <a:off x="443656" y="6051870"/>
            <a:ext cx="5886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14"/>
              </a:rPr>
              <a:t>https://aka.ms/creative-writer-agent/net/repo</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5438915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7D723-5ADC-C57B-AE06-7A336E8A970E}"/>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AAC36688-01E0-91BA-D6C6-9B7E01941AE1}"/>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B633785B-5F5D-FDA3-1627-42C74C205D6F}"/>
              </a:ext>
            </a:extLst>
          </p:cNvPr>
          <p:cNvSpPr>
            <a:spLocks noGrp="1"/>
          </p:cNvSpPr>
          <p:nvPr>
            <p:ph type="body" idx="1"/>
          </p:nvPr>
        </p:nvSpPr>
        <p:spPr>
          <a:xfrm>
            <a:off x="609600" y="4589463"/>
            <a:ext cx="6591300" cy="369332"/>
          </a:xfrm>
        </p:spPr>
        <p:txBody>
          <a:bodyPr/>
          <a:lstStyle/>
          <a:p>
            <a:r>
              <a:rPr lang="en-US" dirty="0"/>
              <a:t>Creative Writer Agents - .NET</a:t>
            </a:r>
          </a:p>
        </p:txBody>
      </p:sp>
    </p:spTree>
    <p:extLst>
      <p:ext uri="{BB962C8B-B14F-4D97-AF65-F5344CB8AC3E}">
        <p14:creationId xmlns:p14="http://schemas.microsoft.com/office/powerpoint/2010/main" val="19048825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Semibold" panose="020B0702040204020203" pitchFamily="34" charset="0"/>
                    <a:ea typeface="Open Sans SemiBold" panose="020B0706030804020204" pitchFamily="34" charset="0"/>
                    <a:cs typeface="Segoe UI Semibold" panose="020B0702040204020203"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Segoe UI" panose="020B0502040204020203" pitchFamily="34" charset="0"/>
                      <a:ea typeface="Open Sans" panose="020B0606030504020204" pitchFamily="34" charset="0"/>
                      <a:cs typeface="Segoe UI" panose="020B05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Segoe UI Semibold" panose="020B0702040204020203" pitchFamily="34" charset="0"/>
                      <a:ea typeface="Open Sans" panose="020B0606030504020204" pitchFamily="34" charset="0"/>
                      <a:cs typeface="Segoe UI Semibold" panose="020B0702040204020203" pitchFamily="34" charset="0"/>
                    </a:rPr>
                    <a:t>GitHub</a:t>
                  </a: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Segoe UI Semibold" panose="020B0702040204020203"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Segoe UI" panose="020B0502040204020203" pitchFamily="34" charset="0"/>
              <a:ea typeface="Open Sans SemiBold" panose="020B0706030804020204" pitchFamily="34" charset="0"/>
              <a:cs typeface="Segoe UI" panose="020B0502040204020203"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Segoe UI" panose="020B0502040204020203" pitchFamily="34" charset="0"/>
                <a:ea typeface="Open Sans" panose="020B0606030504020204" pitchFamily="34" charset="0"/>
                <a:cs typeface="Segoe UI" panose="020B0502040204020203"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Segoe UI" panose="020B0502040204020203" pitchFamily="34" charset="0"/>
                  <a:ea typeface="Open Sans" panose="020B0606030504020204" pitchFamily="34" charset="0"/>
                  <a:cs typeface="Segoe UI" panose="020B0502040204020203"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a:xfrm>
            <a:off x="609600" y="429991"/>
            <a:ext cx="10972800" cy="822960"/>
          </a:xfrm>
        </p:spPr>
        <p:txBody>
          <a:bodyPr>
            <a:normAutofit/>
          </a:bodyPr>
          <a:lstStyle/>
          <a:p>
            <a:r>
              <a:rPr lang="en-US"/>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279AE876-ADE7-FA81-5A31-712928C035DA}"/>
              </a:ext>
            </a:extLst>
          </p:cNvPr>
          <p:cNvGrpSpPr/>
          <p:nvPr/>
        </p:nvGrpSpPr>
        <p:grpSpPr>
          <a:xfrm>
            <a:off x="1058651" y="2379368"/>
            <a:ext cx="10074698" cy="2679649"/>
            <a:chOff x="1058651" y="2379368"/>
            <a:chExt cx="10074698" cy="2679649"/>
          </a:xfrm>
        </p:grpSpPr>
        <p:sp>
          <p:nvSpPr>
            <p:cNvPr id="14" name="Rounded Rectangle 9">
              <a:extLst>
                <a:ext uri="{FF2B5EF4-FFF2-40B4-BE49-F238E27FC236}">
                  <a16:creationId xmlns:a16="http://schemas.microsoft.com/office/drawing/2014/main" id="{0B92C295-DB4F-3167-FF5D-E1153E6026F8}"/>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6" name="Group 25">
              <a:extLst>
                <a:ext uri="{FF2B5EF4-FFF2-40B4-BE49-F238E27FC236}">
                  <a16:creationId xmlns:a16="http://schemas.microsoft.com/office/drawing/2014/main" id="{5D683E86-4206-2324-B2F6-C70DEB5ECD95}"/>
                </a:ext>
              </a:extLst>
            </p:cNvPr>
            <p:cNvGrpSpPr/>
            <p:nvPr/>
          </p:nvGrpSpPr>
          <p:grpSpPr>
            <a:xfrm>
              <a:off x="1848518" y="3301038"/>
              <a:ext cx="8585802" cy="1222920"/>
              <a:chOff x="1848518" y="3301038"/>
              <a:chExt cx="8585802" cy="1222920"/>
            </a:xfrm>
          </p:grpSpPr>
          <p:grpSp>
            <p:nvGrpSpPr>
              <p:cNvPr id="13" name="Group 12">
                <a:extLst>
                  <a:ext uri="{FF2B5EF4-FFF2-40B4-BE49-F238E27FC236}">
                    <a16:creationId xmlns:a16="http://schemas.microsoft.com/office/drawing/2014/main" id="{DC485A93-8953-FEC3-4516-C36F27F03944}"/>
                  </a:ext>
                </a:extLst>
              </p:cNvPr>
              <p:cNvGrpSpPr>
                <a:grpSpLocks noChangeAspect="1"/>
              </p:cNvGrpSpPr>
              <p:nvPr/>
            </p:nvGrpSpPr>
            <p:grpSpPr>
              <a:xfrm>
                <a:off x="2486314" y="3301038"/>
                <a:ext cx="548640" cy="548695"/>
                <a:chOff x="2378210" y="2756054"/>
                <a:chExt cx="575831" cy="575889"/>
              </a:xfrm>
            </p:grpSpPr>
            <p:sp>
              <p:nvSpPr>
                <p:cNvPr id="11" name="Freeform: Shape 10">
                  <a:extLst>
                    <a:ext uri="{FF2B5EF4-FFF2-40B4-BE49-F238E27FC236}">
                      <a16:creationId xmlns:a16="http://schemas.microsoft.com/office/drawing/2014/main" id="{C7055C36-2FB8-805E-A360-C2AE4CA5E3F0}"/>
                    </a:ext>
                  </a:extLst>
                </p:cNvPr>
                <p:cNvSpPr/>
                <p:nvPr/>
              </p:nvSpPr>
              <p:spPr>
                <a:xfrm>
                  <a:off x="2378210" y="2756054"/>
                  <a:ext cx="575831" cy="575889"/>
                </a:xfrm>
                <a:custGeom>
                  <a:avLst/>
                  <a:gdLst>
                    <a:gd name="connsiteX0" fmla="*/ 42986 w 575831"/>
                    <a:gd name="connsiteY0" fmla="*/ 392948 h 575889"/>
                    <a:gd name="connsiteX1" fmla="*/ 18650 w 575831"/>
                    <a:gd name="connsiteY1" fmla="*/ 374498 h 575889"/>
                    <a:gd name="connsiteX2" fmla="*/ 202 w 575831"/>
                    <a:gd name="connsiteY2" fmla="*/ 392948 h 575889"/>
                    <a:gd name="connsiteX3" fmla="*/ 0 w 575831"/>
                    <a:gd name="connsiteY3" fmla="*/ 395884 h 575889"/>
                    <a:gd name="connsiteX4" fmla="*/ 0 w 575831"/>
                    <a:gd name="connsiteY4" fmla="*/ 496712 h 575889"/>
                    <a:gd name="connsiteX5" fmla="*/ 144 w 575831"/>
                    <a:gd name="connsiteY5" fmla="*/ 501751 h 575889"/>
                    <a:gd name="connsiteX6" fmla="*/ 74369 w 575831"/>
                    <a:gd name="connsiteY6" fmla="*/ 575745 h 575889"/>
                    <a:gd name="connsiteX7" fmla="*/ 79177 w 575831"/>
                    <a:gd name="connsiteY7" fmla="*/ 575889 h 575889"/>
                    <a:gd name="connsiteX8" fmla="*/ 179947 w 575831"/>
                    <a:gd name="connsiteY8" fmla="*/ 575889 h 575889"/>
                    <a:gd name="connsiteX9" fmla="*/ 182884 w 575831"/>
                    <a:gd name="connsiteY9" fmla="*/ 575717 h 575889"/>
                    <a:gd name="connsiteX10" fmla="*/ 201454 w 575831"/>
                    <a:gd name="connsiteY10" fmla="*/ 551474 h 575889"/>
                    <a:gd name="connsiteX11" fmla="*/ 182884 w 575831"/>
                    <a:gd name="connsiteY11" fmla="*/ 532903 h 575889"/>
                    <a:gd name="connsiteX12" fmla="*/ 179947 w 575831"/>
                    <a:gd name="connsiteY12" fmla="*/ 532702 h 575889"/>
                    <a:gd name="connsiteX13" fmla="*/ 79177 w 575831"/>
                    <a:gd name="connsiteY13" fmla="*/ 532702 h 575889"/>
                    <a:gd name="connsiteX14" fmla="*/ 75492 w 575831"/>
                    <a:gd name="connsiteY14" fmla="*/ 532529 h 575889"/>
                    <a:gd name="connsiteX15" fmla="*/ 43389 w 575831"/>
                    <a:gd name="connsiteY15" fmla="*/ 500398 h 575889"/>
                    <a:gd name="connsiteX16" fmla="*/ 43187 w 575831"/>
                    <a:gd name="connsiteY16" fmla="*/ 496712 h 575889"/>
                    <a:gd name="connsiteX17" fmla="*/ 43187 w 575831"/>
                    <a:gd name="connsiteY17" fmla="*/ 395884 h 575889"/>
                    <a:gd name="connsiteX18" fmla="*/ 42986 w 575831"/>
                    <a:gd name="connsiteY18" fmla="*/ 392948 h 575889"/>
                    <a:gd name="connsiteX19" fmla="*/ 575630 w 575831"/>
                    <a:gd name="connsiteY19" fmla="*/ 392948 h 575889"/>
                    <a:gd name="connsiteX20" fmla="*/ 551296 w 575831"/>
                    <a:gd name="connsiteY20" fmla="*/ 374498 h 575889"/>
                    <a:gd name="connsiteX21" fmla="*/ 532644 w 575831"/>
                    <a:gd name="connsiteY21" fmla="*/ 395884 h 575889"/>
                    <a:gd name="connsiteX22" fmla="*/ 532644 w 575831"/>
                    <a:gd name="connsiteY22" fmla="*/ 496712 h 575889"/>
                    <a:gd name="connsiteX23" fmla="*/ 532472 w 575831"/>
                    <a:gd name="connsiteY23" fmla="*/ 500398 h 575889"/>
                    <a:gd name="connsiteX24" fmla="*/ 496655 w 575831"/>
                    <a:gd name="connsiteY24" fmla="*/ 532702 h 575889"/>
                    <a:gd name="connsiteX25" fmla="*/ 395884 w 575831"/>
                    <a:gd name="connsiteY25" fmla="*/ 532702 h 575889"/>
                    <a:gd name="connsiteX26" fmla="*/ 392948 w 575831"/>
                    <a:gd name="connsiteY26" fmla="*/ 532903 h 575889"/>
                    <a:gd name="connsiteX27" fmla="*/ 374498 w 575831"/>
                    <a:gd name="connsiteY27" fmla="*/ 557238 h 575889"/>
                    <a:gd name="connsiteX28" fmla="*/ 395884 w 575831"/>
                    <a:gd name="connsiteY28" fmla="*/ 575889 h 575889"/>
                    <a:gd name="connsiteX29" fmla="*/ 496655 w 575831"/>
                    <a:gd name="connsiteY29" fmla="*/ 575889 h 575889"/>
                    <a:gd name="connsiteX30" fmla="*/ 501492 w 575831"/>
                    <a:gd name="connsiteY30" fmla="*/ 575745 h 575889"/>
                    <a:gd name="connsiteX31" fmla="*/ 575832 w 575831"/>
                    <a:gd name="connsiteY31" fmla="*/ 496712 h 575889"/>
                    <a:gd name="connsiteX32" fmla="*/ 575832 w 575831"/>
                    <a:gd name="connsiteY32" fmla="*/ 395884 h 575889"/>
                    <a:gd name="connsiteX33" fmla="*/ 575630 w 575831"/>
                    <a:gd name="connsiteY33" fmla="*/ 392948 h 575889"/>
                    <a:gd name="connsiteX34" fmla="*/ 201541 w 575831"/>
                    <a:gd name="connsiteY34" fmla="*/ 21594 h 575889"/>
                    <a:gd name="connsiteX35" fmla="*/ 179947 w 575831"/>
                    <a:gd name="connsiteY35" fmla="*/ 0 h 575889"/>
                    <a:gd name="connsiteX36" fmla="*/ 79177 w 575831"/>
                    <a:gd name="connsiteY36" fmla="*/ 0 h 575889"/>
                    <a:gd name="connsiteX37" fmla="*/ 74369 w 575831"/>
                    <a:gd name="connsiteY37" fmla="*/ 144 h 575889"/>
                    <a:gd name="connsiteX38" fmla="*/ 0 w 575831"/>
                    <a:gd name="connsiteY38" fmla="*/ 79177 h 575889"/>
                    <a:gd name="connsiteX39" fmla="*/ 0 w 575831"/>
                    <a:gd name="connsiteY39" fmla="*/ 180005 h 575889"/>
                    <a:gd name="connsiteX40" fmla="*/ 202 w 575831"/>
                    <a:gd name="connsiteY40" fmla="*/ 182942 h 575889"/>
                    <a:gd name="connsiteX41" fmla="*/ 24537 w 575831"/>
                    <a:gd name="connsiteY41" fmla="*/ 201391 h 575889"/>
                    <a:gd name="connsiteX42" fmla="*/ 43187 w 575831"/>
                    <a:gd name="connsiteY42" fmla="*/ 180005 h 575889"/>
                    <a:gd name="connsiteX43" fmla="*/ 43187 w 575831"/>
                    <a:gd name="connsiteY43" fmla="*/ 79177 h 575889"/>
                    <a:gd name="connsiteX44" fmla="*/ 43389 w 575831"/>
                    <a:gd name="connsiteY44" fmla="*/ 75492 h 575889"/>
                    <a:gd name="connsiteX45" fmla="*/ 79177 w 575831"/>
                    <a:gd name="connsiteY45" fmla="*/ 43187 h 575889"/>
                    <a:gd name="connsiteX46" fmla="*/ 179947 w 575831"/>
                    <a:gd name="connsiteY46" fmla="*/ 43187 h 575889"/>
                    <a:gd name="connsiteX47" fmla="*/ 182884 w 575831"/>
                    <a:gd name="connsiteY47" fmla="*/ 42986 h 575889"/>
                    <a:gd name="connsiteX48" fmla="*/ 201541 w 575831"/>
                    <a:gd name="connsiteY48" fmla="*/ 21594 h 575889"/>
                    <a:gd name="connsiteX49" fmla="*/ 501492 w 575831"/>
                    <a:gd name="connsiteY49" fmla="*/ 144 h 575889"/>
                    <a:gd name="connsiteX50" fmla="*/ 496655 w 575831"/>
                    <a:gd name="connsiteY50" fmla="*/ 0 h 575889"/>
                    <a:gd name="connsiteX51" fmla="*/ 395884 w 575831"/>
                    <a:gd name="connsiteY51" fmla="*/ 0 h 575889"/>
                    <a:gd name="connsiteX52" fmla="*/ 392948 w 575831"/>
                    <a:gd name="connsiteY52" fmla="*/ 202 h 575889"/>
                    <a:gd name="connsiteX53" fmla="*/ 374498 w 575831"/>
                    <a:gd name="connsiteY53" fmla="*/ 24537 h 575889"/>
                    <a:gd name="connsiteX54" fmla="*/ 392948 w 575831"/>
                    <a:gd name="connsiteY54" fmla="*/ 42986 h 575889"/>
                    <a:gd name="connsiteX55" fmla="*/ 395884 w 575831"/>
                    <a:gd name="connsiteY55" fmla="*/ 43187 h 575889"/>
                    <a:gd name="connsiteX56" fmla="*/ 496655 w 575831"/>
                    <a:gd name="connsiteY56" fmla="*/ 43187 h 575889"/>
                    <a:gd name="connsiteX57" fmla="*/ 500340 w 575831"/>
                    <a:gd name="connsiteY57" fmla="*/ 43360 h 575889"/>
                    <a:gd name="connsiteX58" fmla="*/ 532472 w 575831"/>
                    <a:gd name="connsiteY58" fmla="*/ 75492 h 575889"/>
                    <a:gd name="connsiteX59" fmla="*/ 532644 w 575831"/>
                    <a:gd name="connsiteY59" fmla="*/ 79177 h 575889"/>
                    <a:gd name="connsiteX60" fmla="*/ 532644 w 575831"/>
                    <a:gd name="connsiteY60" fmla="*/ 180005 h 575889"/>
                    <a:gd name="connsiteX61" fmla="*/ 532846 w 575831"/>
                    <a:gd name="connsiteY61" fmla="*/ 182942 h 575889"/>
                    <a:gd name="connsiteX62" fmla="*/ 557180 w 575831"/>
                    <a:gd name="connsiteY62" fmla="*/ 201391 h 575889"/>
                    <a:gd name="connsiteX63" fmla="*/ 575630 w 575831"/>
                    <a:gd name="connsiteY63" fmla="*/ 182942 h 575889"/>
                    <a:gd name="connsiteX64" fmla="*/ 575832 w 575831"/>
                    <a:gd name="connsiteY64" fmla="*/ 180005 h 575889"/>
                    <a:gd name="connsiteX65" fmla="*/ 575832 w 575831"/>
                    <a:gd name="connsiteY65" fmla="*/ 79177 h 575889"/>
                    <a:gd name="connsiteX66" fmla="*/ 575688 w 575831"/>
                    <a:gd name="connsiteY66" fmla="*/ 74167 h 575889"/>
                    <a:gd name="connsiteX67" fmla="*/ 501492 w 575831"/>
                    <a:gd name="connsiteY67" fmla="*/ 144 h 575889"/>
                    <a:gd name="connsiteX68" fmla="*/ 187232 w 575831"/>
                    <a:gd name="connsiteY68" fmla="*/ 331103 h 575889"/>
                    <a:gd name="connsiteX69" fmla="*/ 288002 w 575831"/>
                    <a:gd name="connsiteY69" fmla="*/ 230333 h 575889"/>
                    <a:gd name="connsiteX70" fmla="*/ 388773 w 575831"/>
                    <a:gd name="connsiteY70" fmla="*/ 331103 h 575889"/>
                    <a:gd name="connsiteX71" fmla="*/ 288002 w 575831"/>
                    <a:gd name="connsiteY71" fmla="*/ 431874 h 575889"/>
                    <a:gd name="connsiteX72" fmla="*/ 187232 w 575831"/>
                    <a:gd name="connsiteY72" fmla="*/ 331103 h 575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75831" h="575889">
                      <a:moveTo>
                        <a:pt x="42986" y="392948"/>
                      </a:moveTo>
                      <a:cubicBezTo>
                        <a:pt x="41360" y="381134"/>
                        <a:pt x="30465" y="372874"/>
                        <a:pt x="18650" y="374498"/>
                      </a:cubicBezTo>
                      <a:cubicBezTo>
                        <a:pt x="9061" y="375819"/>
                        <a:pt x="1521" y="383357"/>
                        <a:pt x="202" y="392948"/>
                      </a:cubicBezTo>
                      <a:lnTo>
                        <a:pt x="0" y="395884"/>
                      </a:lnTo>
                      <a:lnTo>
                        <a:pt x="0" y="496712"/>
                      </a:lnTo>
                      <a:lnTo>
                        <a:pt x="144" y="501751"/>
                      </a:lnTo>
                      <a:cubicBezTo>
                        <a:pt x="2685" y="541604"/>
                        <a:pt x="34507" y="573330"/>
                        <a:pt x="74369" y="575745"/>
                      </a:cubicBezTo>
                      <a:lnTo>
                        <a:pt x="79177" y="575889"/>
                      </a:lnTo>
                      <a:lnTo>
                        <a:pt x="179947" y="575889"/>
                      </a:lnTo>
                      <a:lnTo>
                        <a:pt x="182884" y="575717"/>
                      </a:lnTo>
                      <a:cubicBezTo>
                        <a:pt x="194707" y="574150"/>
                        <a:pt x="203021" y="563296"/>
                        <a:pt x="201454" y="551474"/>
                      </a:cubicBezTo>
                      <a:cubicBezTo>
                        <a:pt x="200172" y="541797"/>
                        <a:pt x="192559" y="534185"/>
                        <a:pt x="182884" y="532903"/>
                      </a:cubicBezTo>
                      <a:lnTo>
                        <a:pt x="179947" y="532702"/>
                      </a:lnTo>
                      <a:lnTo>
                        <a:pt x="79177" y="532702"/>
                      </a:lnTo>
                      <a:lnTo>
                        <a:pt x="75492" y="532529"/>
                      </a:lnTo>
                      <a:cubicBezTo>
                        <a:pt x="58530" y="530776"/>
                        <a:pt x="45126" y="517362"/>
                        <a:pt x="43389" y="500398"/>
                      </a:cubicBezTo>
                      <a:lnTo>
                        <a:pt x="43187" y="496712"/>
                      </a:lnTo>
                      <a:lnTo>
                        <a:pt x="43187" y="395884"/>
                      </a:lnTo>
                      <a:lnTo>
                        <a:pt x="42986" y="392948"/>
                      </a:lnTo>
                      <a:close/>
                      <a:moveTo>
                        <a:pt x="575630" y="392948"/>
                      </a:moveTo>
                      <a:cubicBezTo>
                        <a:pt x="574003" y="381134"/>
                        <a:pt x="563109" y="372874"/>
                        <a:pt x="551296" y="374498"/>
                      </a:cubicBezTo>
                      <a:cubicBezTo>
                        <a:pt x="540608" y="375969"/>
                        <a:pt x="532647" y="385099"/>
                        <a:pt x="532644" y="395884"/>
                      </a:cubicBezTo>
                      <a:lnTo>
                        <a:pt x="532644" y="496712"/>
                      </a:lnTo>
                      <a:lnTo>
                        <a:pt x="532472" y="500398"/>
                      </a:lnTo>
                      <a:cubicBezTo>
                        <a:pt x="530583" y="518755"/>
                        <a:pt x="515110" y="532711"/>
                        <a:pt x="496655" y="532702"/>
                      </a:cubicBezTo>
                      <a:lnTo>
                        <a:pt x="395884" y="532702"/>
                      </a:lnTo>
                      <a:lnTo>
                        <a:pt x="392948" y="532903"/>
                      </a:lnTo>
                      <a:cubicBezTo>
                        <a:pt x="381134" y="534530"/>
                        <a:pt x="372874" y="545425"/>
                        <a:pt x="374498" y="557238"/>
                      </a:cubicBezTo>
                      <a:cubicBezTo>
                        <a:pt x="375969" y="567926"/>
                        <a:pt x="385099" y="575886"/>
                        <a:pt x="395884" y="575889"/>
                      </a:cubicBezTo>
                      <a:lnTo>
                        <a:pt x="496655" y="575889"/>
                      </a:lnTo>
                      <a:lnTo>
                        <a:pt x="501492" y="575745"/>
                      </a:lnTo>
                      <a:cubicBezTo>
                        <a:pt x="543266" y="573189"/>
                        <a:pt x="575835" y="538564"/>
                        <a:pt x="575832" y="496712"/>
                      </a:cubicBezTo>
                      <a:lnTo>
                        <a:pt x="575832" y="395884"/>
                      </a:lnTo>
                      <a:lnTo>
                        <a:pt x="575630" y="392948"/>
                      </a:lnTo>
                      <a:close/>
                      <a:moveTo>
                        <a:pt x="201541" y="21594"/>
                      </a:moveTo>
                      <a:cubicBezTo>
                        <a:pt x="201541" y="9668"/>
                        <a:pt x="191873" y="0"/>
                        <a:pt x="179947" y="0"/>
                      </a:cubicBezTo>
                      <a:lnTo>
                        <a:pt x="79177" y="0"/>
                      </a:lnTo>
                      <a:lnTo>
                        <a:pt x="74369" y="144"/>
                      </a:lnTo>
                      <a:cubicBezTo>
                        <a:pt x="32584" y="2686"/>
                        <a:pt x="-1" y="37315"/>
                        <a:pt x="0" y="79177"/>
                      </a:cubicBezTo>
                      <a:lnTo>
                        <a:pt x="0" y="180005"/>
                      </a:lnTo>
                      <a:lnTo>
                        <a:pt x="202" y="182942"/>
                      </a:lnTo>
                      <a:cubicBezTo>
                        <a:pt x="1827" y="194756"/>
                        <a:pt x="12722" y="203016"/>
                        <a:pt x="24537" y="201391"/>
                      </a:cubicBezTo>
                      <a:cubicBezTo>
                        <a:pt x="35222" y="199920"/>
                        <a:pt x="43184" y="190791"/>
                        <a:pt x="43187" y="180005"/>
                      </a:cubicBezTo>
                      <a:lnTo>
                        <a:pt x="43187" y="79177"/>
                      </a:lnTo>
                      <a:lnTo>
                        <a:pt x="43389" y="75492"/>
                      </a:lnTo>
                      <a:cubicBezTo>
                        <a:pt x="45278" y="57144"/>
                        <a:pt x="60732" y="43194"/>
                        <a:pt x="79177" y="43187"/>
                      </a:cubicBezTo>
                      <a:lnTo>
                        <a:pt x="179947" y="43187"/>
                      </a:lnTo>
                      <a:lnTo>
                        <a:pt x="182884" y="42986"/>
                      </a:lnTo>
                      <a:cubicBezTo>
                        <a:pt x="193574" y="41518"/>
                        <a:pt x="201541" y="32384"/>
                        <a:pt x="201541" y="21594"/>
                      </a:cubicBezTo>
                      <a:close/>
                      <a:moveTo>
                        <a:pt x="501492" y="144"/>
                      </a:moveTo>
                      <a:lnTo>
                        <a:pt x="496655" y="0"/>
                      </a:lnTo>
                      <a:lnTo>
                        <a:pt x="395884" y="0"/>
                      </a:lnTo>
                      <a:lnTo>
                        <a:pt x="392948" y="202"/>
                      </a:lnTo>
                      <a:cubicBezTo>
                        <a:pt x="381134" y="1827"/>
                        <a:pt x="372874" y="12722"/>
                        <a:pt x="374498" y="24537"/>
                      </a:cubicBezTo>
                      <a:cubicBezTo>
                        <a:pt x="375819" y="34127"/>
                        <a:pt x="383357" y="41666"/>
                        <a:pt x="392948" y="42986"/>
                      </a:cubicBezTo>
                      <a:lnTo>
                        <a:pt x="395884" y="43187"/>
                      </a:lnTo>
                      <a:lnTo>
                        <a:pt x="496655" y="43187"/>
                      </a:lnTo>
                      <a:lnTo>
                        <a:pt x="500340" y="43360"/>
                      </a:lnTo>
                      <a:cubicBezTo>
                        <a:pt x="517313" y="45100"/>
                        <a:pt x="530733" y="58519"/>
                        <a:pt x="532472" y="75492"/>
                      </a:cubicBezTo>
                      <a:lnTo>
                        <a:pt x="532644" y="79177"/>
                      </a:lnTo>
                      <a:lnTo>
                        <a:pt x="532644" y="180005"/>
                      </a:lnTo>
                      <a:lnTo>
                        <a:pt x="532846" y="182942"/>
                      </a:lnTo>
                      <a:cubicBezTo>
                        <a:pt x="534473" y="194756"/>
                        <a:pt x="545367" y="203016"/>
                        <a:pt x="557180" y="201391"/>
                      </a:cubicBezTo>
                      <a:cubicBezTo>
                        <a:pt x="566771" y="200071"/>
                        <a:pt x="574312" y="192531"/>
                        <a:pt x="575630" y="182942"/>
                      </a:cubicBezTo>
                      <a:lnTo>
                        <a:pt x="575832" y="180005"/>
                      </a:lnTo>
                      <a:lnTo>
                        <a:pt x="575832" y="79177"/>
                      </a:lnTo>
                      <a:lnTo>
                        <a:pt x="575688" y="74167"/>
                      </a:lnTo>
                      <a:cubicBezTo>
                        <a:pt x="573163" y="34312"/>
                        <a:pt x="541354" y="2576"/>
                        <a:pt x="501492" y="144"/>
                      </a:cubicBezTo>
                      <a:close/>
                      <a:moveTo>
                        <a:pt x="187232" y="331103"/>
                      </a:moveTo>
                      <a:cubicBezTo>
                        <a:pt x="187232" y="275449"/>
                        <a:pt x="232348" y="230333"/>
                        <a:pt x="288002" y="230333"/>
                      </a:cubicBezTo>
                      <a:cubicBezTo>
                        <a:pt x="343656" y="230333"/>
                        <a:pt x="388773" y="275449"/>
                        <a:pt x="388773" y="331103"/>
                      </a:cubicBezTo>
                      <a:cubicBezTo>
                        <a:pt x="388773" y="386757"/>
                        <a:pt x="343656" y="431874"/>
                        <a:pt x="288002" y="431874"/>
                      </a:cubicBezTo>
                      <a:cubicBezTo>
                        <a:pt x="232348" y="431874"/>
                        <a:pt x="187232" y="386757"/>
                        <a:pt x="187232" y="33110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2" name="Freeform: Shape 11">
                  <a:extLst>
                    <a:ext uri="{FF2B5EF4-FFF2-40B4-BE49-F238E27FC236}">
                      <a16:creationId xmlns:a16="http://schemas.microsoft.com/office/drawing/2014/main" id="{89A7C577-94EB-7667-DC16-17A7451C059F}"/>
                    </a:ext>
                  </a:extLst>
                </p:cNvPr>
                <p:cNvSpPr/>
                <p:nvPr/>
              </p:nvSpPr>
              <p:spPr>
                <a:xfrm>
                  <a:off x="2458340" y="2892814"/>
                  <a:ext cx="416603" cy="158356"/>
                </a:xfrm>
                <a:custGeom>
                  <a:avLst/>
                  <a:gdLst>
                    <a:gd name="connsiteX0" fmla="*/ 41169 w 416603"/>
                    <a:gd name="connsiteY0" fmla="*/ 143756 h 158356"/>
                    <a:gd name="connsiteX1" fmla="*/ 40939 w 416603"/>
                    <a:gd name="connsiteY1" fmla="*/ 144361 h 158356"/>
                    <a:gd name="connsiteX2" fmla="*/ 40939 w 416603"/>
                    <a:gd name="connsiteY2" fmla="*/ 144419 h 158356"/>
                    <a:gd name="connsiteX3" fmla="*/ 13155 w 416603"/>
                    <a:gd name="connsiteY3" fmla="*/ 156972 h 158356"/>
                    <a:gd name="connsiteX4" fmla="*/ 602 w 416603"/>
                    <a:gd name="connsiteY4" fmla="*/ 128929 h 158356"/>
                    <a:gd name="connsiteX5" fmla="*/ 774 w 416603"/>
                    <a:gd name="connsiteY5" fmla="*/ 128497 h 158356"/>
                    <a:gd name="connsiteX6" fmla="*/ 3279 w 416603"/>
                    <a:gd name="connsiteY6" fmla="*/ 122739 h 158356"/>
                    <a:gd name="connsiteX7" fmla="*/ 11053 w 416603"/>
                    <a:gd name="connsiteY7" fmla="*/ 107882 h 158356"/>
                    <a:gd name="connsiteX8" fmla="*/ 45027 w 416603"/>
                    <a:gd name="connsiteY8" fmla="*/ 63917 h 158356"/>
                    <a:gd name="connsiteX9" fmla="*/ 207872 w 416603"/>
                    <a:gd name="connsiteY9" fmla="*/ 0 h 158356"/>
                    <a:gd name="connsiteX10" fmla="*/ 370689 w 416603"/>
                    <a:gd name="connsiteY10" fmla="*/ 63917 h 158356"/>
                    <a:gd name="connsiteX11" fmla="*/ 404663 w 416603"/>
                    <a:gd name="connsiteY11" fmla="*/ 107882 h 158356"/>
                    <a:gd name="connsiteX12" fmla="*/ 414970 w 416603"/>
                    <a:gd name="connsiteY12" fmla="*/ 128497 h 158356"/>
                    <a:gd name="connsiteX13" fmla="*/ 415143 w 416603"/>
                    <a:gd name="connsiteY13" fmla="*/ 128929 h 158356"/>
                    <a:gd name="connsiteX14" fmla="*/ 415200 w 416603"/>
                    <a:gd name="connsiteY14" fmla="*/ 129073 h 158356"/>
                    <a:gd name="connsiteX15" fmla="*/ 415200 w 416603"/>
                    <a:gd name="connsiteY15" fmla="*/ 129130 h 158356"/>
                    <a:gd name="connsiteX16" fmla="*/ 415229 w 416603"/>
                    <a:gd name="connsiteY16" fmla="*/ 129188 h 158356"/>
                    <a:gd name="connsiteX17" fmla="*/ 402590 w 416603"/>
                    <a:gd name="connsiteY17" fmla="*/ 156972 h 158356"/>
                    <a:gd name="connsiteX18" fmla="*/ 374806 w 416603"/>
                    <a:gd name="connsiteY18" fmla="*/ 144361 h 158356"/>
                    <a:gd name="connsiteX19" fmla="*/ 374575 w 416603"/>
                    <a:gd name="connsiteY19" fmla="*/ 143785 h 158356"/>
                    <a:gd name="connsiteX20" fmla="*/ 373309 w 416603"/>
                    <a:gd name="connsiteY20" fmla="*/ 140906 h 158356"/>
                    <a:gd name="connsiteX21" fmla="*/ 367378 w 416603"/>
                    <a:gd name="connsiteY21" fmla="*/ 129649 h 158356"/>
                    <a:gd name="connsiteX22" fmla="*/ 340169 w 416603"/>
                    <a:gd name="connsiteY22" fmla="*/ 94436 h 158356"/>
                    <a:gd name="connsiteX23" fmla="*/ 207872 w 416603"/>
                    <a:gd name="connsiteY23" fmla="*/ 43187 h 158356"/>
                    <a:gd name="connsiteX24" fmla="*/ 75575 w 416603"/>
                    <a:gd name="connsiteY24" fmla="*/ 94436 h 158356"/>
                    <a:gd name="connsiteX25" fmla="*/ 48367 w 416603"/>
                    <a:gd name="connsiteY25" fmla="*/ 129649 h 158356"/>
                    <a:gd name="connsiteX26" fmla="*/ 41169 w 416603"/>
                    <a:gd name="connsiteY26" fmla="*/ 143756 h 158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6603" h="158356">
                      <a:moveTo>
                        <a:pt x="41169" y="143756"/>
                      </a:moveTo>
                      <a:lnTo>
                        <a:pt x="40939" y="144361"/>
                      </a:lnTo>
                      <a:lnTo>
                        <a:pt x="40939" y="144419"/>
                      </a:lnTo>
                      <a:cubicBezTo>
                        <a:pt x="36717" y="155544"/>
                        <a:pt x="24293" y="161155"/>
                        <a:pt x="13155" y="156972"/>
                      </a:cubicBezTo>
                      <a:cubicBezTo>
                        <a:pt x="-4063" y="150522"/>
                        <a:pt x="544" y="129073"/>
                        <a:pt x="602" y="128929"/>
                      </a:cubicBezTo>
                      <a:lnTo>
                        <a:pt x="774" y="128497"/>
                      </a:lnTo>
                      <a:cubicBezTo>
                        <a:pt x="1525" y="126542"/>
                        <a:pt x="2361" y="124621"/>
                        <a:pt x="3279" y="122739"/>
                      </a:cubicBezTo>
                      <a:cubicBezTo>
                        <a:pt x="5007" y="119024"/>
                        <a:pt x="7540" y="113928"/>
                        <a:pt x="11053" y="107882"/>
                      </a:cubicBezTo>
                      <a:cubicBezTo>
                        <a:pt x="20456" y="91838"/>
                        <a:pt x="31874" y="77064"/>
                        <a:pt x="45027" y="63917"/>
                      </a:cubicBezTo>
                      <a:cubicBezTo>
                        <a:pt x="77331" y="31671"/>
                        <a:pt x="129415" y="0"/>
                        <a:pt x="207872" y="0"/>
                      </a:cubicBezTo>
                      <a:cubicBezTo>
                        <a:pt x="286358" y="0"/>
                        <a:pt x="338442" y="31671"/>
                        <a:pt x="370689" y="63917"/>
                      </a:cubicBezTo>
                      <a:cubicBezTo>
                        <a:pt x="383841" y="77064"/>
                        <a:pt x="395259" y="91838"/>
                        <a:pt x="404663" y="107882"/>
                      </a:cubicBezTo>
                      <a:cubicBezTo>
                        <a:pt x="408532" y="114527"/>
                        <a:pt x="411976" y="121414"/>
                        <a:pt x="414970" y="128497"/>
                      </a:cubicBezTo>
                      <a:lnTo>
                        <a:pt x="415143" y="128929"/>
                      </a:lnTo>
                      <a:lnTo>
                        <a:pt x="415200" y="129073"/>
                      </a:lnTo>
                      <a:lnTo>
                        <a:pt x="415200" y="129130"/>
                      </a:lnTo>
                      <a:lnTo>
                        <a:pt x="415229" y="129188"/>
                      </a:lnTo>
                      <a:cubicBezTo>
                        <a:pt x="419404" y="140350"/>
                        <a:pt x="413749" y="152785"/>
                        <a:pt x="402590" y="156972"/>
                      </a:cubicBezTo>
                      <a:cubicBezTo>
                        <a:pt x="391441" y="161017"/>
                        <a:pt x="379101" y="155417"/>
                        <a:pt x="374806" y="144361"/>
                      </a:cubicBezTo>
                      <a:lnTo>
                        <a:pt x="374575" y="143785"/>
                      </a:lnTo>
                      <a:cubicBezTo>
                        <a:pt x="374575" y="143785"/>
                        <a:pt x="373913" y="142202"/>
                        <a:pt x="373309" y="140906"/>
                      </a:cubicBezTo>
                      <a:cubicBezTo>
                        <a:pt x="371506" y="137065"/>
                        <a:pt x="369528" y="133308"/>
                        <a:pt x="367378" y="129649"/>
                      </a:cubicBezTo>
                      <a:cubicBezTo>
                        <a:pt x="359846" y="116802"/>
                        <a:pt x="350701" y="104968"/>
                        <a:pt x="340169" y="94436"/>
                      </a:cubicBezTo>
                      <a:cubicBezTo>
                        <a:pt x="314833" y="69100"/>
                        <a:pt x="273373" y="43187"/>
                        <a:pt x="207872" y="43187"/>
                      </a:cubicBezTo>
                      <a:cubicBezTo>
                        <a:pt x="142400" y="43187"/>
                        <a:pt x="100911" y="69100"/>
                        <a:pt x="75575" y="94436"/>
                      </a:cubicBezTo>
                      <a:cubicBezTo>
                        <a:pt x="65043" y="104965"/>
                        <a:pt x="55899" y="116799"/>
                        <a:pt x="48367" y="129649"/>
                      </a:cubicBezTo>
                      <a:cubicBezTo>
                        <a:pt x="45699" y="134209"/>
                        <a:pt x="43296" y="138919"/>
                        <a:pt x="41169" y="143756"/>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sp>
            <p:nvSpPr>
              <p:cNvPr id="6" name="Graphic 239">
                <a:extLst>
                  <a:ext uri="{FF2B5EF4-FFF2-40B4-BE49-F238E27FC236}">
                    <a16:creationId xmlns:a16="http://schemas.microsoft.com/office/drawing/2014/main" id="{430F6D32-0CBF-11E9-75A7-3C96898C9F09}"/>
                  </a:ext>
                </a:extLst>
              </p:cNvPr>
              <p:cNvSpPr>
                <a:spLocks noChangeAspect="1"/>
              </p:cNvSpPr>
              <p:nvPr/>
            </p:nvSpPr>
            <p:spPr>
              <a:xfrm>
                <a:off x="4708816" y="3301038"/>
                <a:ext cx="548760" cy="548640"/>
              </a:xfrm>
              <a:custGeom>
                <a:avLst/>
                <a:gdLst>
                  <a:gd name="connsiteX0" fmla="*/ 61913 w 381083"/>
                  <a:gd name="connsiteY0" fmla="*/ 0 h 381000"/>
                  <a:gd name="connsiteX1" fmla="*/ 0 w 381083"/>
                  <a:gd name="connsiteY1" fmla="*/ 61913 h 381000"/>
                  <a:gd name="connsiteX2" fmla="*/ 0 w 381083"/>
                  <a:gd name="connsiteY2" fmla="*/ 280988 h 381000"/>
                  <a:gd name="connsiteX3" fmla="*/ 61913 w 381083"/>
                  <a:gd name="connsiteY3" fmla="*/ 342900 h 381000"/>
                  <a:gd name="connsiteX4" fmla="*/ 153429 w 381083"/>
                  <a:gd name="connsiteY4" fmla="*/ 342900 h 381000"/>
                  <a:gd name="connsiteX5" fmla="*/ 157542 w 381083"/>
                  <a:gd name="connsiteY5" fmla="*/ 331106 h 381000"/>
                  <a:gd name="connsiteX6" fmla="*/ 233658 w 381083"/>
                  <a:gd name="connsiteY6" fmla="*/ 178752 h 381000"/>
                  <a:gd name="connsiteX7" fmla="*/ 318905 w 381083"/>
                  <a:gd name="connsiteY7" fmla="*/ 178752 h 381000"/>
                  <a:gd name="connsiteX8" fmla="*/ 342900 w 381083"/>
                  <a:gd name="connsiteY8" fmla="*/ 226781 h 381000"/>
                  <a:gd name="connsiteX9" fmla="*/ 342900 w 381083"/>
                  <a:gd name="connsiteY9" fmla="*/ 61913 h 381000"/>
                  <a:gd name="connsiteX10" fmla="*/ 280988 w 381083"/>
                  <a:gd name="connsiteY10" fmla="*/ 0 h 381000"/>
                  <a:gd name="connsiteX11" fmla="*/ 61913 w 381083"/>
                  <a:gd name="connsiteY11" fmla="*/ 0 h 381000"/>
                  <a:gd name="connsiteX12" fmla="*/ 272034 w 381083"/>
                  <a:gd name="connsiteY12" fmla="*/ 119646 h 381000"/>
                  <a:gd name="connsiteX13" fmla="*/ 143376 w 381083"/>
                  <a:gd name="connsiteY13" fmla="*/ 248157 h 381000"/>
                  <a:gd name="connsiteX14" fmla="*/ 123176 w 381083"/>
                  <a:gd name="connsiteY14" fmla="*/ 248149 h 381000"/>
                  <a:gd name="connsiteX15" fmla="*/ 70869 w 381083"/>
                  <a:gd name="connsiteY15" fmla="*/ 195840 h 381000"/>
                  <a:gd name="connsiteX16" fmla="*/ 70869 w 381083"/>
                  <a:gd name="connsiteY16" fmla="*/ 175633 h 381000"/>
                  <a:gd name="connsiteX17" fmla="*/ 91075 w 381083"/>
                  <a:gd name="connsiteY17" fmla="*/ 175635 h 381000"/>
                  <a:gd name="connsiteX18" fmla="*/ 133285 w 381083"/>
                  <a:gd name="connsiteY18" fmla="*/ 217848 h 381000"/>
                  <a:gd name="connsiteX19" fmla="*/ 251841 w 381083"/>
                  <a:gd name="connsiteY19" fmla="*/ 99429 h 381000"/>
                  <a:gd name="connsiteX20" fmla="*/ 272045 w 381083"/>
                  <a:gd name="connsiteY20" fmla="*/ 99441 h 381000"/>
                  <a:gd name="connsiteX21" fmla="*/ 272034 w 381083"/>
                  <a:gd name="connsiteY21" fmla="*/ 119646 h 381000"/>
                  <a:gd name="connsiteX22" fmla="*/ 250727 w 381083"/>
                  <a:gd name="connsiteY22" fmla="*/ 187263 h 381000"/>
                  <a:gd name="connsiteX23" fmla="*/ 174586 w 381083"/>
                  <a:gd name="connsiteY23" fmla="*/ 339631 h 381000"/>
                  <a:gd name="connsiteX24" fmla="*/ 200168 w 381083"/>
                  <a:gd name="connsiteY24" fmla="*/ 381000 h 381000"/>
                  <a:gd name="connsiteX25" fmla="*/ 352450 w 381083"/>
                  <a:gd name="connsiteY25" fmla="*/ 381000 h 381000"/>
                  <a:gd name="connsiteX26" fmla="*/ 378032 w 381083"/>
                  <a:gd name="connsiteY26" fmla="*/ 339631 h 381000"/>
                  <a:gd name="connsiteX27" fmla="*/ 301891 w 381083"/>
                  <a:gd name="connsiteY27" fmla="*/ 187263 h 381000"/>
                  <a:gd name="connsiteX28" fmla="*/ 250727 w 381083"/>
                  <a:gd name="connsiteY28" fmla="*/ 187263 h 381000"/>
                  <a:gd name="connsiteX29" fmla="*/ 285841 w 381083"/>
                  <a:gd name="connsiteY29" fmla="*/ 238041 h 381000"/>
                  <a:gd name="connsiteX30" fmla="*/ 285841 w 381083"/>
                  <a:gd name="connsiteY30" fmla="*/ 295225 h 381000"/>
                  <a:gd name="connsiteX31" fmla="*/ 276309 w 381083"/>
                  <a:gd name="connsiteY31" fmla="*/ 304754 h 381000"/>
                  <a:gd name="connsiteX32" fmla="*/ 266776 w 381083"/>
                  <a:gd name="connsiteY32" fmla="*/ 295225 h 381000"/>
                  <a:gd name="connsiteX33" fmla="*/ 266776 w 381083"/>
                  <a:gd name="connsiteY33" fmla="*/ 238041 h 381000"/>
                  <a:gd name="connsiteX34" fmla="*/ 276309 w 381083"/>
                  <a:gd name="connsiteY34" fmla="*/ 228512 h 381000"/>
                  <a:gd name="connsiteX35" fmla="*/ 285841 w 381083"/>
                  <a:gd name="connsiteY35" fmla="*/ 238041 h 381000"/>
                  <a:gd name="connsiteX36" fmla="*/ 276309 w 381083"/>
                  <a:gd name="connsiteY36" fmla="*/ 342877 h 381000"/>
                  <a:gd name="connsiteX37" fmla="*/ 266776 w 381083"/>
                  <a:gd name="connsiteY37" fmla="*/ 333346 h 381000"/>
                  <a:gd name="connsiteX38" fmla="*/ 276309 w 381083"/>
                  <a:gd name="connsiteY38" fmla="*/ 323816 h 381000"/>
                  <a:gd name="connsiteX39" fmla="*/ 285841 w 381083"/>
                  <a:gd name="connsiteY39" fmla="*/ 333346 h 381000"/>
                  <a:gd name="connsiteX40" fmla="*/ 276309 w 381083"/>
                  <a:gd name="connsiteY40" fmla="*/ 342877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83" h="381000">
                    <a:moveTo>
                      <a:pt x="61913" y="0"/>
                    </a:moveTo>
                    <a:cubicBezTo>
                      <a:pt x="27719" y="0"/>
                      <a:pt x="0" y="27719"/>
                      <a:pt x="0" y="61913"/>
                    </a:cubicBezTo>
                    <a:lnTo>
                      <a:pt x="0" y="280988"/>
                    </a:lnTo>
                    <a:cubicBezTo>
                      <a:pt x="0" y="315180"/>
                      <a:pt x="27719" y="342900"/>
                      <a:pt x="61913" y="342900"/>
                    </a:cubicBezTo>
                    <a:lnTo>
                      <a:pt x="153429" y="342900"/>
                    </a:lnTo>
                    <a:cubicBezTo>
                      <a:pt x="154252" y="338938"/>
                      <a:pt x="155606" y="334981"/>
                      <a:pt x="157542" y="331106"/>
                    </a:cubicBezTo>
                    <a:lnTo>
                      <a:pt x="233658" y="178752"/>
                    </a:lnTo>
                    <a:cubicBezTo>
                      <a:pt x="251212" y="143616"/>
                      <a:pt x="301350" y="143616"/>
                      <a:pt x="318905" y="178752"/>
                    </a:cubicBezTo>
                    <a:lnTo>
                      <a:pt x="342900" y="226781"/>
                    </a:lnTo>
                    <a:lnTo>
                      <a:pt x="342900" y="61913"/>
                    </a:lnTo>
                    <a:cubicBezTo>
                      <a:pt x="342900" y="27719"/>
                      <a:pt x="315180" y="0"/>
                      <a:pt x="280988" y="0"/>
                    </a:cubicBezTo>
                    <a:lnTo>
                      <a:pt x="61913" y="0"/>
                    </a:lnTo>
                    <a:close/>
                    <a:moveTo>
                      <a:pt x="272034" y="119646"/>
                    </a:moveTo>
                    <a:lnTo>
                      <a:pt x="143376" y="248157"/>
                    </a:lnTo>
                    <a:cubicBezTo>
                      <a:pt x="137794" y="253731"/>
                      <a:pt x="128753" y="253727"/>
                      <a:pt x="123176" y="248149"/>
                    </a:cubicBezTo>
                    <a:lnTo>
                      <a:pt x="70869" y="195840"/>
                    </a:lnTo>
                    <a:cubicBezTo>
                      <a:pt x="65289" y="190260"/>
                      <a:pt x="65289" y="181213"/>
                      <a:pt x="70869" y="175633"/>
                    </a:cubicBezTo>
                    <a:cubicBezTo>
                      <a:pt x="76449" y="170056"/>
                      <a:pt x="85495" y="170056"/>
                      <a:pt x="91075" y="175635"/>
                    </a:cubicBezTo>
                    <a:lnTo>
                      <a:pt x="133285" y="217848"/>
                    </a:lnTo>
                    <a:lnTo>
                      <a:pt x="251841" y="99429"/>
                    </a:lnTo>
                    <a:cubicBezTo>
                      <a:pt x="257423" y="93852"/>
                      <a:pt x="266470" y="93858"/>
                      <a:pt x="272045" y="99441"/>
                    </a:cubicBezTo>
                    <a:cubicBezTo>
                      <a:pt x="277623" y="105023"/>
                      <a:pt x="277618" y="114070"/>
                      <a:pt x="272034" y="119646"/>
                    </a:cubicBezTo>
                    <a:close/>
                    <a:moveTo>
                      <a:pt x="250727" y="187263"/>
                    </a:moveTo>
                    <a:lnTo>
                      <a:pt x="174586" y="339631"/>
                    </a:lnTo>
                    <a:cubicBezTo>
                      <a:pt x="165085" y="358639"/>
                      <a:pt x="178914" y="381000"/>
                      <a:pt x="200168" y="381000"/>
                    </a:cubicBezTo>
                    <a:lnTo>
                      <a:pt x="352450" y="381000"/>
                    </a:lnTo>
                    <a:cubicBezTo>
                      <a:pt x="373704" y="381000"/>
                      <a:pt x="387530" y="358641"/>
                      <a:pt x="378032" y="339631"/>
                    </a:cubicBezTo>
                    <a:lnTo>
                      <a:pt x="301891" y="187263"/>
                    </a:lnTo>
                    <a:cubicBezTo>
                      <a:pt x="291356" y="166179"/>
                      <a:pt x="261263" y="166179"/>
                      <a:pt x="250727" y="187263"/>
                    </a:cubicBezTo>
                    <a:close/>
                    <a:moveTo>
                      <a:pt x="285841" y="238041"/>
                    </a:moveTo>
                    <a:lnTo>
                      <a:pt x="285841" y="295225"/>
                    </a:lnTo>
                    <a:cubicBezTo>
                      <a:pt x="285841" y="300489"/>
                      <a:pt x="281574" y="304754"/>
                      <a:pt x="276309" y="304754"/>
                    </a:cubicBezTo>
                    <a:cubicBezTo>
                      <a:pt x="271043" y="304754"/>
                      <a:pt x="266776" y="300489"/>
                      <a:pt x="266776" y="295225"/>
                    </a:cubicBezTo>
                    <a:lnTo>
                      <a:pt x="266776" y="238041"/>
                    </a:lnTo>
                    <a:cubicBezTo>
                      <a:pt x="266776" y="232778"/>
                      <a:pt x="271043" y="228512"/>
                      <a:pt x="276309" y="228512"/>
                    </a:cubicBezTo>
                    <a:cubicBezTo>
                      <a:pt x="281574" y="228512"/>
                      <a:pt x="285841" y="232778"/>
                      <a:pt x="285841" y="238041"/>
                    </a:cubicBezTo>
                    <a:close/>
                    <a:moveTo>
                      <a:pt x="276309" y="342877"/>
                    </a:moveTo>
                    <a:cubicBezTo>
                      <a:pt x="271043" y="342877"/>
                      <a:pt x="266776" y="338610"/>
                      <a:pt x="266776" y="333346"/>
                    </a:cubicBezTo>
                    <a:cubicBezTo>
                      <a:pt x="266776" y="328083"/>
                      <a:pt x="271043" y="323816"/>
                      <a:pt x="276309" y="323816"/>
                    </a:cubicBezTo>
                    <a:cubicBezTo>
                      <a:pt x="281574" y="323816"/>
                      <a:pt x="285841" y="328083"/>
                      <a:pt x="285841" y="333346"/>
                    </a:cubicBezTo>
                    <a:cubicBezTo>
                      <a:pt x="285841" y="338610"/>
                      <a:pt x="281574" y="342877"/>
                      <a:pt x="276309" y="342877"/>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8" name="Graphic 211">
                <a:extLst>
                  <a:ext uri="{FF2B5EF4-FFF2-40B4-BE49-F238E27FC236}">
                    <a16:creationId xmlns:a16="http://schemas.microsoft.com/office/drawing/2014/main" id="{D816B7EE-E6F8-F54D-F31F-E78F53C36E80}"/>
                  </a:ext>
                </a:extLst>
              </p:cNvPr>
              <p:cNvSpPr>
                <a:spLocks noChangeAspect="1"/>
              </p:cNvSpPr>
              <p:nvPr/>
            </p:nvSpPr>
            <p:spPr>
              <a:xfrm>
                <a:off x="6931426" y="3301038"/>
                <a:ext cx="548664" cy="548640"/>
              </a:xfrm>
              <a:custGeom>
                <a:avLst/>
                <a:gdLst>
                  <a:gd name="connsiteX0" fmla="*/ 88939 w 342995"/>
                  <a:gd name="connsiteY0" fmla="*/ 227131 h 342980"/>
                  <a:gd name="connsiteX1" fmla="*/ 115880 w 342995"/>
                  <a:gd name="connsiteY1" fmla="*/ 227131 h 342980"/>
                  <a:gd name="connsiteX2" fmla="*/ 115880 w 342995"/>
                  <a:gd name="connsiteY2" fmla="*/ 254072 h 342980"/>
                  <a:gd name="connsiteX3" fmla="*/ 65056 w 342995"/>
                  <a:gd name="connsiteY3" fmla="*/ 304880 h 342980"/>
                  <a:gd name="connsiteX4" fmla="*/ 95250 w 342995"/>
                  <a:gd name="connsiteY4" fmla="*/ 304880 h 342980"/>
                  <a:gd name="connsiteX5" fmla="*/ 114172 w 342995"/>
                  <a:gd name="connsiteY5" fmla="*/ 321709 h 342980"/>
                  <a:gd name="connsiteX6" fmla="*/ 114300 w 342995"/>
                  <a:gd name="connsiteY6" fmla="*/ 323930 h 342980"/>
                  <a:gd name="connsiteX7" fmla="*/ 95250 w 342995"/>
                  <a:gd name="connsiteY7" fmla="*/ 342980 h 342980"/>
                  <a:gd name="connsiteX8" fmla="*/ 19050 w 342995"/>
                  <a:gd name="connsiteY8" fmla="*/ 342980 h 342980"/>
                  <a:gd name="connsiteX9" fmla="*/ 0 w 342995"/>
                  <a:gd name="connsiteY9" fmla="*/ 323930 h 342980"/>
                  <a:gd name="connsiteX10" fmla="*/ 0 w 342995"/>
                  <a:gd name="connsiteY10" fmla="*/ 247730 h 342980"/>
                  <a:gd name="connsiteX11" fmla="*/ 19050 w 342995"/>
                  <a:gd name="connsiteY11" fmla="*/ 228680 h 342980"/>
                  <a:gd name="connsiteX12" fmla="*/ 38100 w 342995"/>
                  <a:gd name="connsiteY12" fmla="*/ 247730 h 342980"/>
                  <a:gd name="connsiteX13" fmla="*/ 38100 w 342995"/>
                  <a:gd name="connsiteY13" fmla="*/ 277962 h 342980"/>
                  <a:gd name="connsiteX14" fmla="*/ 88939 w 342995"/>
                  <a:gd name="connsiteY14" fmla="*/ 227131 h 342980"/>
                  <a:gd name="connsiteX15" fmla="*/ 247745 w 342995"/>
                  <a:gd name="connsiteY15" fmla="*/ 342980 h 342980"/>
                  <a:gd name="connsiteX16" fmla="*/ 228695 w 342995"/>
                  <a:gd name="connsiteY16" fmla="*/ 323930 h 342980"/>
                  <a:gd name="connsiteX17" fmla="*/ 247745 w 342995"/>
                  <a:gd name="connsiteY17" fmla="*/ 304880 h 342980"/>
                  <a:gd name="connsiteX18" fmla="*/ 277901 w 342995"/>
                  <a:gd name="connsiteY18" fmla="*/ 304880 h 342980"/>
                  <a:gd name="connsiteX19" fmla="*/ 227126 w 342995"/>
                  <a:gd name="connsiteY19" fmla="*/ 254066 h 342980"/>
                  <a:gd name="connsiteX20" fmla="*/ 225550 w 342995"/>
                  <a:gd name="connsiteY20" fmla="*/ 228920 h 342980"/>
                  <a:gd name="connsiteX21" fmla="*/ 227137 w 342995"/>
                  <a:gd name="connsiteY21" fmla="*/ 227126 h 342980"/>
                  <a:gd name="connsiteX22" fmla="*/ 254077 w 342995"/>
                  <a:gd name="connsiteY22" fmla="*/ 227137 h 342980"/>
                  <a:gd name="connsiteX23" fmla="*/ 304895 w 342995"/>
                  <a:gd name="connsiteY23" fmla="*/ 278000 h 342980"/>
                  <a:gd name="connsiteX24" fmla="*/ 304895 w 342995"/>
                  <a:gd name="connsiteY24" fmla="*/ 247730 h 342980"/>
                  <a:gd name="connsiteX25" fmla="*/ 321724 w 342995"/>
                  <a:gd name="connsiteY25" fmla="*/ 228808 h 342980"/>
                  <a:gd name="connsiteX26" fmla="*/ 323945 w 342995"/>
                  <a:gd name="connsiteY26" fmla="*/ 228680 h 342980"/>
                  <a:gd name="connsiteX27" fmla="*/ 342995 w 342995"/>
                  <a:gd name="connsiteY27" fmla="*/ 247730 h 342980"/>
                  <a:gd name="connsiteX28" fmla="*/ 342995 w 342995"/>
                  <a:gd name="connsiteY28" fmla="*/ 323930 h 342980"/>
                  <a:gd name="connsiteX29" fmla="*/ 323945 w 342995"/>
                  <a:gd name="connsiteY29" fmla="*/ 342980 h 342980"/>
                  <a:gd name="connsiteX30" fmla="*/ 247745 w 342995"/>
                  <a:gd name="connsiteY30" fmla="*/ 342980 h 342980"/>
                  <a:gd name="connsiteX31" fmla="*/ 95250 w 342995"/>
                  <a:gd name="connsiteY31" fmla="*/ 0 h 342980"/>
                  <a:gd name="connsiteX32" fmla="*/ 114300 w 342995"/>
                  <a:gd name="connsiteY32" fmla="*/ 19050 h 342980"/>
                  <a:gd name="connsiteX33" fmla="*/ 95250 w 342995"/>
                  <a:gd name="connsiteY33" fmla="*/ 38100 h 342980"/>
                  <a:gd name="connsiteX34" fmla="*/ 65094 w 342995"/>
                  <a:gd name="connsiteY34" fmla="*/ 38100 h 342980"/>
                  <a:gd name="connsiteX35" fmla="*/ 115870 w 342995"/>
                  <a:gd name="connsiteY35" fmla="*/ 88929 h 342980"/>
                  <a:gd name="connsiteX36" fmla="*/ 117444 w 342995"/>
                  <a:gd name="connsiteY36" fmla="*/ 114075 h 342980"/>
                  <a:gd name="connsiteX37" fmla="*/ 115859 w 342995"/>
                  <a:gd name="connsiteY37" fmla="*/ 115870 h 342980"/>
                  <a:gd name="connsiteX38" fmla="*/ 88918 w 342995"/>
                  <a:gd name="connsiteY38" fmla="*/ 115859 h 342980"/>
                  <a:gd name="connsiteX39" fmla="*/ 38100 w 342995"/>
                  <a:gd name="connsiteY39" fmla="*/ 64999 h 342980"/>
                  <a:gd name="connsiteX40" fmla="*/ 38100 w 342995"/>
                  <a:gd name="connsiteY40" fmla="*/ 95250 h 342980"/>
                  <a:gd name="connsiteX41" fmla="*/ 21272 w 342995"/>
                  <a:gd name="connsiteY41" fmla="*/ 114172 h 342980"/>
                  <a:gd name="connsiteX42" fmla="*/ 19050 w 342995"/>
                  <a:gd name="connsiteY42" fmla="*/ 114300 h 342980"/>
                  <a:gd name="connsiteX43" fmla="*/ 0 w 342995"/>
                  <a:gd name="connsiteY43" fmla="*/ 95250 h 342980"/>
                  <a:gd name="connsiteX44" fmla="*/ 0 w 342995"/>
                  <a:gd name="connsiteY44" fmla="*/ 19050 h 342980"/>
                  <a:gd name="connsiteX45" fmla="*/ 19050 w 342995"/>
                  <a:gd name="connsiteY45" fmla="*/ 0 h 342980"/>
                  <a:gd name="connsiteX46" fmla="*/ 95250 w 342995"/>
                  <a:gd name="connsiteY46" fmla="*/ 0 h 342980"/>
                  <a:gd name="connsiteX47" fmla="*/ 323945 w 342995"/>
                  <a:gd name="connsiteY47" fmla="*/ 0 h 342980"/>
                  <a:gd name="connsiteX48" fmla="*/ 342995 w 342995"/>
                  <a:gd name="connsiteY48" fmla="*/ 19050 h 342980"/>
                  <a:gd name="connsiteX49" fmla="*/ 342995 w 342995"/>
                  <a:gd name="connsiteY49" fmla="*/ 95250 h 342980"/>
                  <a:gd name="connsiteX50" fmla="*/ 323945 w 342995"/>
                  <a:gd name="connsiteY50" fmla="*/ 114300 h 342980"/>
                  <a:gd name="connsiteX51" fmla="*/ 304895 w 342995"/>
                  <a:gd name="connsiteY51" fmla="*/ 95250 h 342980"/>
                  <a:gd name="connsiteX52" fmla="*/ 304895 w 342995"/>
                  <a:gd name="connsiteY52" fmla="*/ 64999 h 342980"/>
                  <a:gd name="connsiteX53" fmla="*/ 254074 w 342995"/>
                  <a:gd name="connsiteY53" fmla="*/ 115861 h 342980"/>
                  <a:gd name="connsiteX54" fmla="*/ 228930 w 342995"/>
                  <a:gd name="connsiteY54" fmla="*/ 117451 h 342980"/>
                  <a:gd name="connsiteX55" fmla="*/ 227133 w 342995"/>
                  <a:gd name="connsiteY55" fmla="*/ 115867 h 342980"/>
                  <a:gd name="connsiteX56" fmla="*/ 227129 w 342995"/>
                  <a:gd name="connsiteY56" fmla="*/ 88926 h 342980"/>
                  <a:gd name="connsiteX57" fmla="*/ 277920 w 342995"/>
                  <a:gd name="connsiteY57" fmla="*/ 38100 h 342980"/>
                  <a:gd name="connsiteX58" fmla="*/ 247745 w 342995"/>
                  <a:gd name="connsiteY58" fmla="*/ 38100 h 342980"/>
                  <a:gd name="connsiteX59" fmla="*/ 228823 w 342995"/>
                  <a:gd name="connsiteY59" fmla="*/ 21272 h 342980"/>
                  <a:gd name="connsiteX60" fmla="*/ 228695 w 342995"/>
                  <a:gd name="connsiteY60" fmla="*/ 19050 h 342980"/>
                  <a:gd name="connsiteX61" fmla="*/ 247745 w 342995"/>
                  <a:gd name="connsiteY61" fmla="*/ 0 h 342980"/>
                  <a:gd name="connsiteX62" fmla="*/ 323945 w 342995"/>
                  <a:gd name="connsiteY62" fmla="*/ 0 h 342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342995" h="342980">
                    <a:moveTo>
                      <a:pt x="88939" y="227131"/>
                    </a:moveTo>
                    <a:cubicBezTo>
                      <a:pt x="96379" y="219692"/>
                      <a:pt x="108441" y="219692"/>
                      <a:pt x="115880" y="227131"/>
                    </a:cubicBezTo>
                    <a:cubicBezTo>
                      <a:pt x="123320" y="234570"/>
                      <a:pt x="123320" y="246633"/>
                      <a:pt x="115880" y="254072"/>
                    </a:cubicBezTo>
                    <a:lnTo>
                      <a:pt x="65056" y="304880"/>
                    </a:lnTo>
                    <a:lnTo>
                      <a:pt x="95250" y="304880"/>
                    </a:lnTo>
                    <a:cubicBezTo>
                      <a:pt x="105020" y="304880"/>
                      <a:pt x="113071" y="312235"/>
                      <a:pt x="114172" y="321709"/>
                    </a:cubicBezTo>
                    <a:lnTo>
                      <a:pt x="114300" y="323930"/>
                    </a:lnTo>
                    <a:cubicBezTo>
                      <a:pt x="114300" y="334451"/>
                      <a:pt x="105771" y="342980"/>
                      <a:pt x="95250" y="342980"/>
                    </a:cubicBezTo>
                    <a:lnTo>
                      <a:pt x="19050" y="342980"/>
                    </a:lnTo>
                    <a:cubicBezTo>
                      <a:pt x="8529" y="342980"/>
                      <a:pt x="0" y="334451"/>
                      <a:pt x="0" y="323930"/>
                    </a:cubicBezTo>
                    <a:lnTo>
                      <a:pt x="0" y="247730"/>
                    </a:lnTo>
                    <a:cubicBezTo>
                      <a:pt x="0" y="237209"/>
                      <a:pt x="8529" y="228680"/>
                      <a:pt x="19050" y="228680"/>
                    </a:cubicBezTo>
                    <a:cubicBezTo>
                      <a:pt x="29571" y="228680"/>
                      <a:pt x="38100" y="237209"/>
                      <a:pt x="38100" y="247730"/>
                    </a:cubicBezTo>
                    <a:lnTo>
                      <a:pt x="38100" y="277962"/>
                    </a:lnTo>
                    <a:lnTo>
                      <a:pt x="88939" y="227131"/>
                    </a:lnTo>
                    <a:close/>
                    <a:moveTo>
                      <a:pt x="247745" y="342980"/>
                    </a:moveTo>
                    <a:cubicBezTo>
                      <a:pt x="237224" y="342980"/>
                      <a:pt x="228695" y="334451"/>
                      <a:pt x="228695" y="323930"/>
                    </a:cubicBezTo>
                    <a:cubicBezTo>
                      <a:pt x="228695" y="313409"/>
                      <a:pt x="237224" y="304880"/>
                      <a:pt x="247745" y="304880"/>
                    </a:cubicBezTo>
                    <a:lnTo>
                      <a:pt x="277901" y="304880"/>
                    </a:lnTo>
                    <a:lnTo>
                      <a:pt x="227126" y="254066"/>
                    </a:lnTo>
                    <a:cubicBezTo>
                      <a:pt x="220262" y="247197"/>
                      <a:pt x="219738" y="236391"/>
                      <a:pt x="225550" y="228920"/>
                    </a:cubicBezTo>
                    <a:lnTo>
                      <a:pt x="227137" y="227126"/>
                    </a:lnTo>
                    <a:cubicBezTo>
                      <a:pt x="234578" y="219688"/>
                      <a:pt x="246640" y="219694"/>
                      <a:pt x="254077" y="227137"/>
                    </a:cubicBezTo>
                    <a:lnTo>
                      <a:pt x="304895" y="278000"/>
                    </a:lnTo>
                    <a:lnTo>
                      <a:pt x="304895" y="247730"/>
                    </a:lnTo>
                    <a:cubicBezTo>
                      <a:pt x="304895" y="237961"/>
                      <a:pt x="312250" y="229909"/>
                      <a:pt x="321724" y="228808"/>
                    </a:cubicBezTo>
                    <a:lnTo>
                      <a:pt x="323945" y="228680"/>
                    </a:lnTo>
                    <a:cubicBezTo>
                      <a:pt x="334467" y="228680"/>
                      <a:pt x="342995" y="237209"/>
                      <a:pt x="342995" y="247730"/>
                    </a:cubicBezTo>
                    <a:lnTo>
                      <a:pt x="342995" y="323930"/>
                    </a:lnTo>
                    <a:cubicBezTo>
                      <a:pt x="342995" y="334451"/>
                      <a:pt x="334467" y="342980"/>
                      <a:pt x="323945" y="342980"/>
                    </a:cubicBezTo>
                    <a:lnTo>
                      <a:pt x="247745" y="342980"/>
                    </a:lnTo>
                    <a:close/>
                    <a:moveTo>
                      <a:pt x="95250" y="0"/>
                    </a:moveTo>
                    <a:cubicBezTo>
                      <a:pt x="105771" y="0"/>
                      <a:pt x="114300" y="8529"/>
                      <a:pt x="114300" y="19050"/>
                    </a:cubicBezTo>
                    <a:cubicBezTo>
                      <a:pt x="114300" y="29571"/>
                      <a:pt x="105771" y="38100"/>
                      <a:pt x="95250" y="38100"/>
                    </a:cubicBezTo>
                    <a:lnTo>
                      <a:pt x="65094" y="38100"/>
                    </a:lnTo>
                    <a:lnTo>
                      <a:pt x="115870" y="88929"/>
                    </a:lnTo>
                    <a:cubicBezTo>
                      <a:pt x="122734" y="95799"/>
                      <a:pt x="123258" y="106605"/>
                      <a:pt x="117444" y="114075"/>
                    </a:cubicBezTo>
                    <a:lnTo>
                      <a:pt x="115859" y="115870"/>
                    </a:lnTo>
                    <a:cubicBezTo>
                      <a:pt x="108416" y="123306"/>
                      <a:pt x="96355" y="123301"/>
                      <a:pt x="88918" y="115859"/>
                    </a:cubicBezTo>
                    <a:lnTo>
                      <a:pt x="38100" y="64999"/>
                    </a:lnTo>
                    <a:lnTo>
                      <a:pt x="38100" y="95250"/>
                    </a:lnTo>
                    <a:cubicBezTo>
                      <a:pt x="38100" y="105020"/>
                      <a:pt x="30746" y="113071"/>
                      <a:pt x="21272" y="114172"/>
                    </a:cubicBezTo>
                    <a:lnTo>
                      <a:pt x="19050" y="114300"/>
                    </a:lnTo>
                    <a:cubicBezTo>
                      <a:pt x="8529" y="114300"/>
                      <a:pt x="0" y="105771"/>
                      <a:pt x="0" y="95250"/>
                    </a:cubicBezTo>
                    <a:lnTo>
                      <a:pt x="0" y="19050"/>
                    </a:lnTo>
                    <a:cubicBezTo>
                      <a:pt x="0" y="8529"/>
                      <a:pt x="8529" y="0"/>
                      <a:pt x="19050" y="0"/>
                    </a:cubicBezTo>
                    <a:lnTo>
                      <a:pt x="95250" y="0"/>
                    </a:lnTo>
                    <a:close/>
                    <a:moveTo>
                      <a:pt x="323945" y="0"/>
                    </a:moveTo>
                    <a:cubicBezTo>
                      <a:pt x="334467" y="0"/>
                      <a:pt x="342995" y="8529"/>
                      <a:pt x="342995" y="19050"/>
                    </a:cubicBezTo>
                    <a:lnTo>
                      <a:pt x="342995" y="95250"/>
                    </a:lnTo>
                    <a:cubicBezTo>
                      <a:pt x="342995" y="105771"/>
                      <a:pt x="334467" y="114300"/>
                      <a:pt x="323945" y="114300"/>
                    </a:cubicBezTo>
                    <a:cubicBezTo>
                      <a:pt x="313424" y="114300"/>
                      <a:pt x="304895" y="105771"/>
                      <a:pt x="304895" y="95250"/>
                    </a:cubicBezTo>
                    <a:lnTo>
                      <a:pt x="304895" y="64999"/>
                    </a:lnTo>
                    <a:lnTo>
                      <a:pt x="254074" y="115861"/>
                    </a:lnTo>
                    <a:cubicBezTo>
                      <a:pt x="247208" y="122730"/>
                      <a:pt x="236403" y="123261"/>
                      <a:pt x="228930" y="117451"/>
                    </a:cubicBezTo>
                    <a:lnTo>
                      <a:pt x="227133" y="115867"/>
                    </a:lnTo>
                    <a:cubicBezTo>
                      <a:pt x="219692" y="108429"/>
                      <a:pt x="219690" y="96367"/>
                      <a:pt x="227129" y="88926"/>
                    </a:cubicBezTo>
                    <a:lnTo>
                      <a:pt x="277920" y="38100"/>
                    </a:lnTo>
                    <a:lnTo>
                      <a:pt x="247745" y="38100"/>
                    </a:lnTo>
                    <a:cubicBezTo>
                      <a:pt x="237976" y="38100"/>
                      <a:pt x="229924" y="30746"/>
                      <a:pt x="228823" y="21272"/>
                    </a:cubicBezTo>
                    <a:lnTo>
                      <a:pt x="228695" y="19050"/>
                    </a:lnTo>
                    <a:cubicBezTo>
                      <a:pt x="228695" y="8529"/>
                      <a:pt x="237224" y="0"/>
                      <a:pt x="247745" y="0"/>
                    </a:cubicBezTo>
                    <a:lnTo>
                      <a:pt x="32394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9" name="Graphic 118">
                <a:extLst>
                  <a:ext uri="{FF2B5EF4-FFF2-40B4-BE49-F238E27FC236}">
                    <a16:creationId xmlns:a16="http://schemas.microsoft.com/office/drawing/2014/main" id="{F7F1EB81-D7F7-B08B-62C4-5C18716193D8}"/>
                  </a:ext>
                </a:extLst>
              </p:cNvPr>
              <p:cNvSpPr>
                <a:spLocks noChangeAspect="1"/>
              </p:cNvSpPr>
              <p:nvPr/>
            </p:nvSpPr>
            <p:spPr>
              <a:xfrm>
                <a:off x="9160717" y="3301038"/>
                <a:ext cx="535208" cy="548640"/>
              </a:xfrm>
              <a:custGeom>
                <a:avLst/>
                <a:gdLst>
                  <a:gd name="connsiteX0" fmla="*/ 161925 w 381000"/>
                  <a:gd name="connsiteY0" fmla="*/ 352481 h 390562"/>
                  <a:gd name="connsiteX1" fmla="*/ 161921 w 381000"/>
                  <a:gd name="connsiteY1" fmla="*/ 315701 h 390562"/>
                  <a:gd name="connsiteX2" fmla="*/ 158191 w 381000"/>
                  <a:gd name="connsiteY2" fmla="*/ 311840 h 390562"/>
                  <a:gd name="connsiteX3" fmla="*/ 158191 w 381000"/>
                  <a:gd name="connsiteY3" fmla="*/ 187952 h 390562"/>
                  <a:gd name="connsiteX4" fmla="*/ 161910 w 381000"/>
                  <a:gd name="connsiteY4" fmla="*/ 184323 h 390562"/>
                  <a:gd name="connsiteX5" fmla="*/ 161906 w 381000"/>
                  <a:gd name="connsiteY5" fmla="*/ 133369 h 390562"/>
                  <a:gd name="connsiteX6" fmla="*/ 0 w 381000"/>
                  <a:gd name="connsiteY6" fmla="*/ 133369 h 390562"/>
                  <a:gd name="connsiteX7" fmla="*/ 0 w 381000"/>
                  <a:gd name="connsiteY7" fmla="*/ 290584 h 390562"/>
                  <a:gd name="connsiteX8" fmla="*/ 98 w 381000"/>
                  <a:gd name="connsiteY8" fmla="*/ 294097 h 390562"/>
                  <a:gd name="connsiteX9" fmla="*/ 61914 w 381000"/>
                  <a:gd name="connsiteY9" fmla="*/ 352495 h 390562"/>
                  <a:gd name="connsiteX10" fmla="*/ 161925 w 381000"/>
                  <a:gd name="connsiteY10" fmla="*/ 352481 h 390562"/>
                  <a:gd name="connsiteX11" fmla="*/ 352452 w 381000"/>
                  <a:gd name="connsiteY11" fmla="*/ 61911 h 390562"/>
                  <a:gd name="connsiteX12" fmla="*/ 352433 w 381000"/>
                  <a:gd name="connsiteY12" fmla="*/ 171064 h 390562"/>
                  <a:gd name="connsiteX13" fmla="*/ 266700 w 381000"/>
                  <a:gd name="connsiteY13" fmla="*/ 176892 h 390562"/>
                  <a:gd name="connsiteX14" fmla="*/ 190485 w 381000"/>
                  <a:gd name="connsiteY14" fmla="*/ 166944 h 390562"/>
                  <a:gd name="connsiteX15" fmla="*/ 190500 w 381000"/>
                  <a:gd name="connsiteY15" fmla="*/ 0 h 390562"/>
                  <a:gd name="connsiteX16" fmla="*/ 290539 w 381000"/>
                  <a:gd name="connsiteY16" fmla="*/ 0 h 390562"/>
                  <a:gd name="connsiteX17" fmla="*/ 352355 w 381000"/>
                  <a:gd name="connsiteY17" fmla="*/ 58398 h 390562"/>
                  <a:gd name="connsiteX18" fmla="*/ 352452 w 381000"/>
                  <a:gd name="connsiteY18" fmla="*/ 61911 h 390562"/>
                  <a:gd name="connsiteX19" fmla="*/ 161919 w 381000"/>
                  <a:gd name="connsiteY19" fmla="*/ 285429 h 390562"/>
                  <a:gd name="connsiteX20" fmla="*/ 161914 w 381000"/>
                  <a:gd name="connsiteY20" fmla="*/ 214374 h 390562"/>
                  <a:gd name="connsiteX21" fmla="*/ 171892 w 381000"/>
                  <a:gd name="connsiteY21" fmla="*/ 201188 h 390562"/>
                  <a:gd name="connsiteX22" fmla="*/ 190483 w 381000"/>
                  <a:gd name="connsiteY22" fmla="*/ 187611 h 390562"/>
                  <a:gd name="connsiteX23" fmla="*/ 261976 w 381000"/>
                  <a:gd name="connsiteY23" fmla="*/ 197340 h 390562"/>
                  <a:gd name="connsiteX24" fmla="*/ 266008 w 381000"/>
                  <a:gd name="connsiteY24" fmla="*/ 201188 h 390562"/>
                  <a:gd name="connsiteX25" fmla="*/ 266700 w 381000"/>
                  <a:gd name="connsiteY25" fmla="*/ 201902 h 390562"/>
                  <a:gd name="connsiteX26" fmla="*/ 267392 w 381000"/>
                  <a:gd name="connsiteY26" fmla="*/ 201188 h 390562"/>
                  <a:gd name="connsiteX27" fmla="*/ 271424 w 381000"/>
                  <a:gd name="connsiteY27" fmla="*/ 197340 h 390562"/>
                  <a:gd name="connsiteX28" fmla="*/ 352429 w 381000"/>
                  <a:gd name="connsiteY28" fmla="*/ 193317 h 390562"/>
                  <a:gd name="connsiteX29" fmla="*/ 361508 w 381000"/>
                  <a:gd name="connsiteY29" fmla="*/ 201188 h 390562"/>
                  <a:gd name="connsiteX30" fmla="*/ 361508 w 381000"/>
                  <a:gd name="connsiteY30" fmla="*/ 298604 h 390562"/>
                  <a:gd name="connsiteX31" fmla="*/ 276882 w 381000"/>
                  <a:gd name="connsiteY31" fmla="*/ 386198 h 390562"/>
                  <a:gd name="connsiteX32" fmla="*/ 266700 w 381000"/>
                  <a:gd name="connsiteY32" fmla="*/ 390562 h 390562"/>
                  <a:gd name="connsiteX33" fmla="*/ 256518 w 381000"/>
                  <a:gd name="connsiteY33" fmla="*/ 386198 h 390562"/>
                  <a:gd name="connsiteX34" fmla="*/ 171892 w 381000"/>
                  <a:gd name="connsiteY34" fmla="*/ 298604 h 390562"/>
                  <a:gd name="connsiteX35" fmla="*/ 161919 w 381000"/>
                  <a:gd name="connsiteY35" fmla="*/ 285429 h 390562"/>
                  <a:gd name="connsiteX36" fmla="*/ 161906 w 381000"/>
                  <a:gd name="connsiteY36" fmla="*/ 104794 h 390562"/>
                  <a:gd name="connsiteX37" fmla="*/ 161925 w 381000"/>
                  <a:gd name="connsiteY37" fmla="*/ 0 h 390562"/>
                  <a:gd name="connsiteX38" fmla="*/ 61925 w 381000"/>
                  <a:gd name="connsiteY38" fmla="*/ 0 h 390562"/>
                  <a:gd name="connsiteX39" fmla="*/ 11 w 381000"/>
                  <a:gd name="connsiteY39" fmla="*/ 61911 h 390562"/>
                  <a:gd name="connsiteX40" fmla="*/ 0 w 381000"/>
                  <a:gd name="connsiteY40" fmla="*/ 104794 h 390562"/>
                  <a:gd name="connsiteX41" fmla="*/ 161906 w 381000"/>
                  <a:gd name="connsiteY41" fmla="*/ 104794 h 39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1000" h="390562">
                    <a:moveTo>
                      <a:pt x="161925" y="352481"/>
                    </a:moveTo>
                    <a:lnTo>
                      <a:pt x="161921" y="315701"/>
                    </a:lnTo>
                    <a:lnTo>
                      <a:pt x="158191" y="311840"/>
                    </a:lnTo>
                    <a:cubicBezTo>
                      <a:pt x="125069" y="277558"/>
                      <a:pt x="125069" y="222234"/>
                      <a:pt x="158191" y="187952"/>
                    </a:cubicBezTo>
                    <a:cubicBezTo>
                      <a:pt x="159405" y="186697"/>
                      <a:pt x="160645" y="185487"/>
                      <a:pt x="161910" y="184323"/>
                    </a:cubicBezTo>
                    <a:lnTo>
                      <a:pt x="161906" y="133369"/>
                    </a:lnTo>
                    <a:lnTo>
                      <a:pt x="0" y="133369"/>
                    </a:lnTo>
                    <a:lnTo>
                      <a:pt x="0" y="290584"/>
                    </a:lnTo>
                    <a:lnTo>
                      <a:pt x="98" y="294097"/>
                    </a:lnTo>
                    <a:cubicBezTo>
                      <a:pt x="1919" y="326657"/>
                      <a:pt x="28899" y="352495"/>
                      <a:pt x="61914" y="352495"/>
                    </a:cubicBezTo>
                    <a:lnTo>
                      <a:pt x="161925" y="352481"/>
                    </a:lnTo>
                    <a:close/>
                    <a:moveTo>
                      <a:pt x="352452" y="61911"/>
                    </a:moveTo>
                    <a:lnTo>
                      <a:pt x="352433" y="171064"/>
                    </a:lnTo>
                    <a:cubicBezTo>
                      <a:pt x="325218" y="157224"/>
                      <a:pt x="292320" y="159168"/>
                      <a:pt x="266700" y="176892"/>
                    </a:cubicBezTo>
                    <a:cubicBezTo>
                      <a:pt x="244002" y="161189"/>
                      <a:pt x="215595" y="157874"/>
                      <a:pt x="190485" y="166944"/>
                    </a:cubicBezTo>
                    <a:lnTo>
                      <a:pt x="190500" y="0"/>
                    </a:lnTo>
                    <a:lnTo>
                      <a:pt x="290539" y="0"/>
                    </a:lnTo>
                    <a:cubicBezTo>
                      <a:pt x="323553" y="0"/>
                      <a:pt x="350533" y="25838"/>
                      <a:pt x="352355" y="58398"/>
                    </a:cubicBezTo>
                    <a:lnTo>
                      <a:pt x="352452" y="61911"/>
                    </a:lnTo>
                    <a:close/>
                    <a:moveTo>
                      <a:pt x="161919" y="285429"/>
                    </a:moveTo>
                    <a:cubicBezTo>
                      <a:pt x="149228" y="263645"/>
                      <a:pt x="149226" y="236160"/>
                      <a:pt x="161914" y="214374"/>
                    </a:cubicBezTo>
                    <a:cubicBezTo>
                      <a:pt x="164649" y="209675"/>
                      <a:pt x="167975" y="205242"/>
                      <a:pt x="171892" y="201188"/>
                    </a:cubicBezTo>
                    <a:cubicBezTo>
                      <a:pt x="177455" y="195429"/>
                      <a:pt x="183758" y="190905"/>
                      <a:pt x="190483" y="187611"/>
                    </a:cubicBezTo>
                    <a:cubicBezTo>
                      <a:pt x="213602" y="176292"/>
                      <a:pt x="241722" y="179534"/>
                      <a:pt x="261976" y="197340"/>
                    </a:cubicBezTo>
                    <a:cubicBezTo>
                      <a:pt x="263359" y="198553"/>
                      <a:pt x="264704" y="199837"/>
                      <a:pt x="266008" y="201188"/>
                    </a:cubicBezTo>
                    <a:lnTo>
                      <a:pt x="266700" y="201902"/>
                    </a:lnTo>
                    <a:lnTo>
                      <a:pt x="267392" y="201188"/>
                    </a:lnTo>
                    <a:cubicBezTo>
                      <a:pt x="268696" y="199837"/>
                      <a:pt x="270041" y="198553"/>
                      <a:pt x="271424" y="197340"/>
                    </a:cubicBezTo>
                    <a:cubicBezTo>
                      <a:pt x="294557" y="177006"/>
                      <a:pt x="327944" y="175665"/>
                      <a:pt x="352429" y="193317"/>
                    </a:cubicBezTo>
                    <a:cubicBezTo>
                      <a:pt x="355622" y="195618"/>
                      <a:pt x="358662" y="198241"/>
                      <a:pt x="361508" y="201188"/>
                    </a:cubicBezTo>
                    <a:cubicBezTo>
                      <a:pt x="387498" y="228089"/>
                      <a:pt x="387498" y="271704"/>
                      <a:pt x="361508" y="298604"/>
                    </a:cubicBezTo>
                    <a:lnTo>
                      <a:pt x="276882" y="386198"/>
                    </a:lnTo>
                    <a:cubicBezTo>
                      <a:pt x="274070" y="389107"/>
                      <a:pt x="270386" y="390562"/>
                      <a:pt x="266700" y="390562"/>
                    </a:cubicBezTo>
                    <a:cubicBezTo>
                      <a:pt x="263014" y="390562"/>
                      <a:pt x="259330" y="389107"/>
                      <a:pt x="256518" y="386198"/>
                    </a:cubicBezTo>
                    <a:lnTo>
                      <a:pt x="171892" y="298604"/>
                    </a:lnTo>
                    <a:cubicBezTo>
                      <a:pt x="167979" y="294554"/>
                      <a:pt x="164655" y="290123"/>
                      <a:pt x="161919" y="285429"/>
                    </a:cubicBezTo>
                    <a:close/>
                    <a:moveTo>
                      <a:pt x="161906" y="104794"/>
                    </a:moveTo>
                    <a:lnTo>
                      <a:pt x="161925" y="0"/>
                    </a:lnTo>
                    <a:lnTo>
                      <a:pt x="61925" y="0"/>
                    </a:lnTo>
                    <a:cubicBezTo>
                      <a:pt x="27733" y="0"/>
                      <a:pt x="15" y="27720"/>
                      <a:pt x="11" y="61911"/>
                    </a:cubicBezTo>
                    <a:lnTo>
                      <a:pt x="0" y="104794"/>
                    </a:lnTo>
                    <a:lnTo>
                      <a:pt x="161906" y="104794"/>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6" name="TextBox 15">
                <a:extLst>
                  <a:ext uri="{FF2B5EF4-FFF2-40B4-BE49-F238E27FC236}">
                    <a16:creationId xmlns:a16="http://schemas.microsoft.com/office/drawing/2014/main" id="{431D1D13-ED0C-8FBB-25E8-927DDF558112}"/>
                  </a:ext>
                </a:extLst>
              </p:cNvPr>
              <p:cNvSpPr txBox="1"/>
              <p:nvPr/>
            </p:nvSpPr>
            <p:spPr>
              <a:xfrm>
                <a:off x="1848518"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Observability</a:t>
                </a:r>
              </a:p>
            </p:txBody>
          </p:sp>
          <p:sp>
            <p:nvSpPr>
              <p:cNvPr id="17" name="TextBox 16">
                <a:extLst>
                  <a:ext uri="{FF2B5EF4-FFF2-40B4-BE49-F238E27FC236}">
                    <a16:creationId xmlns:a16="http://schemas.microsoft.com/office/drawing/2014/main" id="{CF61E97F-5FD9-2D9A-47D5-47356385B71A}"/>
                  </a:ext>
                </a:extLst>
              </p:cNvPr>
              <p:cNvSpPr txBox="1"/>
              <p:nvPr/>
            </p:nvSpPr>
            <p:spPr>
              <a:xfrm>
                <a:off x="4071080"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Resiliency</a:t>
                </a:r>
              </a:p>
            </p:txBody>
          </p:sp>
          <p:sp>
            <p:nvSpPr>
              <p:cNvPr id="18" name="TextBox 17">
                <a:extLst>
                  <a:ext uri="{FF2B5EF4-FFF2-40B4-BE49-F238E27FC236}">
                    <a16:creationId xmlns:a16="http://schemas.microsoft.com/office/drawing/2014/main" id="{BD50A11F-1C7D-D71B-20A1-A5E446C42AF8}"/>
                  </a:ext>
                </a:extLst>
              </p:cNvPr>
              <p:cNvSpPr txBox="1"/>
              <p:nvPr/>
            </p:nvSpPr>
            <p:spPr>
              <a:xfrm>
                <a:off x="6293642" y="4123848"/>
                <a:ext cx="1824232"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Scalability </a:t>
                </a:r>
              </a:p>
            </p:txBody>
          </p:sp>
          <p:sp>
            <p:nvSpPr>
              <p:cNvPr id="19" name="TextBox 18">
                <a:extLst>
                  <a:ext uri="{FF2B5EF4-FFF2-40B4-BE49-F238E27FC236}">
                    <a16:creationId xmlns:a16="http://schemas.microsoft.com/office/drawing/2014/main" id="{588C837F-CAD1-FC92-5BD8-59BA737EA2B9}"/>
                  </a:ext>
                </a:extLst>
              </p:cNvPr>
              <p:cNvSpPr txBox="1"/>
              <p:nvPr/>
            </p:nvSpPr>
            <p:spPr>
              <a:xfrm>
                <a:off x="8422322" y="4123848"/>
                <a:ext cx="2011998" cy="400110"/>
              </a:xfrm>
              <a:prstGeom prst="rect">
                <a:avLst/>
              </a:prstGeom>
              <a:noFill/>
            </p:spPr>
            <p:txBody>
              <a:bodyPr wrap="square">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3175">
                      <a:noFill/>
                    </a:ln>
                    <a:solidFill>
                      <a:srgbClr val="3A20A0"/>
                    </a:solidFill>
                    <a:effectLst/>
                    <a:uLnTx/>
                    <a:uFillTx/>
                    <a:latin typeface="Open Sans SemiBold"/>
                    <a:ea typeface="Open Sans SemiBold"/>
                    <a:cs typeface="Open Sans SemiBold"/>
                  </a:rPr>
                  <a:t>Manageability</a:t>
                </a:r>
              </a:p>
            </p:txBody>
          </p:sp>
        </p:grpSp>
      </p:grpSp>
      <p:sp>
        <p:nvSpPr>
          <p:cNvPr id="39" name="TextBox 38">
            <a:extLst>
              <a:ext uri="{FF2B5EF4-FFF2-40B4-BE49-F238E27FC236}">
                <a16:creationId xmlns:a16="http://schemas.microsoft.com/office/drawing/2014/main" id="{13F71C0F-D5E8-504F-70BB-8E077C132D73}"/>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Cloud Native</a:t>
            </a:r>
          </a:p>
        </p:txBody>
      </p:sp>
    </p:spTree>
    <p:extLst>
      <p:ext uri="{BB962C8B-B14F-4D97-AF65-F5344CB8AC3E}">
        <p14:creationId xmlns:p14="http://schemas.microsoft.com/office/powerpoint/2010/main" val="271306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grpId="1" nodeType="withEffect">
                                  <p:stCondLst>
                                    <p:cond delay="0"/>
                                  </p:stCondLst>
                                  <p:childTnLst>
                                    <p:animMotion origin="layout" path="M 4.16667E-6 0.04606 L 4.16667E-6 0 " pathEditMode="relative" rAng="0" ptsTypes="AA">
                                      <p:cBhvr>
                                        <p:cTn id="9" dur="500" fill="hold"/>
                                        <p:tgtEl>
                                          <p:spTgt spid="39"/>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path" presetSubtype="0" decel="100000" fill="hold" nodeType="withEffect">
                                  <p:stCondLst>
                                    <p:cond delay="0"/>
                                  </p:stCondLst>
                                  <p:childTnLst>
                                    <p:animMotion origin="layout" path="M 4.16667E-6 0.04606 L 4.16667E-6 0 " pathEditMode="relative" rAng="0" ptsTypes="AA">
                                      <p:cBhvr>
                                        <p:cTn id="15" dur="500" fill="hold"/>
                                        <p:tgtEl>
                                          <p:spTgt spid="27"/>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9"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1806FB73-C418-96F2-1DCB-6CCEE660A283}"/>
              </a:ext>
            </a:extLst>
          </p:cNvPr>
          <p:cNvGrpSpPr/>
          <p:nvPr/>
        </p:nvGrpSpPr>
        <p:grpSpPr>
          <a:xfrm>
            <a:off x="1058651" y="2379368"/>
            <a:ext cx="10074698" cy="2679649"/>
            <a:chOff x="1058651" y="2379368"/>
            <a:chExt cx="10074698" cy="2679649"/>
          </a:xfrm>
        </p:grpSpPr>
        <p:sp>
          <p:nvSpPr>
            <p:cNvPr id="8" name="Rounded Rectangle 9">
              <a:extLst>
                <a:ext uri="{FF2B5EF4-FFF2-40B4-BE49-F238E27FC236}">
                  <a16:creationId xmlns:a16="http://schemas.microsoft.com/office/drawing/2014/main" id="{6E33E39F-50B1-7BCD-3701-020F088C378E}"/>
                </a:ext>
              </a:extLst>
            </p:cNvPr>
            <p:cNvSpPr/>
            <p:nvPr/>
          </p:nvSpPr>
          <p:spPr>
            <a:xfrm>
              <a:off x="1058651" y="2379368"/>
              <a:ext cx="10074698" cy="2679649"/>
            </a:xfrm>
            <a:prstGeom prst="roundRect">
              <a:avLst>
                <a:gd name="adj" fmla="val 5765"/>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nvGrpSpPr>
            <p:cNvPr id="21" name="Group 20">
              <a:extLst>
                <a:ext uri="{FF2B5EF4-FFF2-40B4-BE49-F238E27FC236}">
                  <a16:creationId xmlns:a16="http://schemas.microsoft.com/office/drawing/2014/main" id="{D422A2D9-5F8F-F38C-B4AB-CF140B70B213}"/>
                </a:ext>
              </a:extLst>
            </p:cNvPr>
            <p:cNvGrpSpPr/>
            <p:nvPr/>
          </p:nvGrpSpPr>
          <p:grpSpPr>
            <a:xfrm>
              <a:off x="1848518" y="3301038"/>
              <a:ext cx="8585802" cy="1222920"/>
              <a:chOff x="1848518" y="3301038"/>
              <a:chExt cx="8585802" cy="1222920"/>
            </a:xfrm>
          </p:grpSpPr>
          <p:sp>
            <p:nvSpPr>
              <p:cNvPr id="16" name="TextBox 15">
                <a:extLst>
                  <a:ext uri="{FF2B5EF4-FFF2-40B4-BE49-F238E27FC236}">
                    <a16:creationId xmlns:a16="http://schemas.microsoft.com/office/drawing/2014/main" id="{B21865DD-FA5B-E7EE-5E19-D6EE4A341691}"/>
                  </a:ext>
                </a:extLst>
              </p:cNvPr>
              <p:cNvSpPr txBox="1"/>
              <p:nvPr/>
            </p:nvSpPr>
            <p:spPr>
              <a:xfrm>
                <a:off x="1848518"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Complex</a:t>
                </a:r>
              </a:p>
            </p:txBody>
          </p:sp>
          <p:sp>
            <p:nvSpPr>
              <p:cNvPr id="17" name="TextBox 16">
                <a:extLst>
                  <a:ext uri="{FF2B5EF4-FFF2-40B4-BE49-F238E27FC236}">
                    <a16:creationId xmlns:a16="http://schemas.microsoft.com/office/drawing/2014/main" id="{0AD10C6A-2A5B-46B9-A728-02CFF4D640CB}"/>
                  </a:ext>
                </a:extLst>
              </p:cNvPr>
              <p:cNvSpPr txBox="1"/>
              <p:nvPr/>
            </p:nvSpPr>
            <p:spPr>
              <a:xfrm>
                <a:off x="3883092" y="4123848"/>
                <a:ext cx="2200208" cy="400110"/>
              </a:xfrm>
              <a:prstGeom prst="rect">
                <a:avLst/>
              </a:prstGeom>
              <a:noFill/>
            </p:spPr>
            <p:txBody>
              <a:bodyPr wrap="square">
                <a:noAutofit/>
              </a:bodyPr>
              <a:lstStyle>
                <a:defPPr>
                  <a:defRPr lang="en-US"/>
                </a:defPPr>
                <a:lvl1pPr lvl="0" algn="ctr" defTabSz="914367" fontAlgn="base">
                  <a:spcBef>
                    <a:spcPct val="0"/>
                  </a:spcBef>
                  <a:spcAft>
                    <a:spcPct val="0"/>
                  </a:spcAft>
                  <a:defRPr sz="2000" kern="0">
                    <a:ln w="3175">
                      <a:noFill/>
                    </a:ln>
                    <a:solidFill>
                      <a:srgbClr val="3A20A0"/>
                    </a:solidFill>
                    <a:latin typeface="Open Sans SemiBold"/>
                    <a:ea typeface="Open Sans SemiBold"/>
                    <a:cs typeface="Open Sans SemiBold"/>
                  </a:defRPr>
                </a:lvl1pPr>
              </a:lstStyle>
              <a:p>
                <a:r>
                  <a:rPr lang="en-US"/>
                  <a:t>Getting Started</a:t>
                </a:r>
              </a:p>
              <a:p>
                <a:endParaRPr lang="en-US"/>
              </a:p>
            </p:txBody>
          </p:sp>
          <p:sp>
            <p:nvSpPr>
              <p:cNvPr id="18" name="TextBox 17">
                <a:extLst>
                  <a:ext uri="{FF2B5EF4-FFF2-40B4-BE49-F238E27FC236}">
                    <a16:creationId xmlns:a16="http://schemas.microsoft.com/office/drawing/2014/main" id="{658CEC14-7390-38B6-B00A-0B098C1BF12E}"/>
                  </a:ext>
                </a:extLst>
              </p:cNvPr>
              <p:cNvSpPr txBox="1"/>
              <p:nvPr/>
            </p:nvSpPr>
            <p:spPr>
              <a:xfrm>
                <a:off x="6293642" y="4123848"/>
                <a:ext cx="1824232"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Choices</a:t>
                </a:r>
              </a:p>
            </p:txBody>
          </p:sp>
          <p:sp>
            <p:nvSpPr>
              <p:cNvPr id="19" name="TextBox 18">
                <a:extLst>
                  <a:ext uri="{FF2B5EF4-FFF2-40B4-BE49-F238E27FC236}">
                    <a16:creationId xmlns:a16="http://schemas.microsoft.com/office/drawing/2014/main" id="{3A8E90F9-794D-163F-8103-07396788881C}"/>
                  </a:ext>
                </a:extLst>
              </p:cNvPr>
              <p:cNvSpPr txBox="1"/>
              <p:nvPr/>
            </p:nvSpPr>
            <p:spPr>
              <a:xfrm>
                <a:off x="8422322" y="4123848"/>
                <a:ext cx="2011998" cy="400110"/>
              </a:xfrm>
              <a:prstGeom prst="rect">
                <a:avLst/>
              </a:prstGeom>
              <a:noFill/>
            </p:spPr>
            <p:txBody>
              <a:bodyPr wrap="square">
                <a:spAutoFit/>
              </a:bodyPr>
              <a:lstStyle/>
              <a:p>
                <a:pPr lvl="0" algn="ctr" defTabSz="914367" fontAlgn="base">
                  <a:spcBef>
                    <a:spcPct val="0"/>
                  </a:spcBef>
                  <a:spcAft>
                    <a:spcPct val="0"/>
                  </a:spcAft>
                  <a:defRPr/>
                </a:pPr>
                <a:r>
                  <a:rPr lang="en-US" sz="2000" kern="0">
                    <a:ln w="3175">
                      <a:noFill/>
                    </a:ln>
                    <a:solidFill>
                      <a:srgbClr val="3A20A0"/>
                    </a:solidFill>
                    <a:latin typeface="Open Sans SemiBold"/>
                    <a:ea typeface="Open Sans SemiBold"/>
                    <a:cs typeface="Open Sans SemiBold"/>
                  </a:rPr>
                  <a:t>Paved Path</a:t>
                </a:r>
              </a:p>
            </p:txBody>
          </p:sp>
          <p:sp>
            <p:nvSpPr>
              <p:cNvPr id="44" name="Graphic 16">
                <a:extLst>
                  <a:ext uri="{FF2B5EF4-FFF2-40B4-BE49-F238E27FC236}">
                    <a16:creationId xmlns:a16="http://schemas.microsoft.com/office/drawing/2014/main" id="{BC494F5E-3CA0-7A88-2EF0-DD96C250D950}"/>
                  </a:ext>
                  <a:ext uri="{C183D7F6-B498-43B3-948B-1728B52AA6E4}">
                    <adec:decorative xmlns:adec="http://schemas.microsoft.com/office/drawing/2017/decorative" val="1"/>
                  </a:ext>
                </a:extLst>
              </p:cNvPr>
              <p:cNvSpPr>
                <a:spLocks noChangeAspect="1"/>
              </p:cNvSpPr>
              <p:nvPr/>
            </p:nvSpPr>
            <p:spPr>
              <a:xfrm>
                <a:off x="4708876" y="3301038"/>
                <a:ext cx="548640" cy="623513"/>
              </a:xfrm>
              <a:custGeom>
                <a:avLst/>
                <a:gdLst>
                  <a:gd name="connsiteX0" fmla="*/ 265623 w 536196"/>
                  <a:gd name="connsiteY0" fmla="*/ 78124 h 609370"/>
                  <a:gd name="connsiteX1" fmla="*/ 531246 w 536196"/>
                  <a:gd name="connsiteY1" fmla="*/ 343747 h 609370"/>
                  <a:gd name="connsiteX2" fmla="*/ 265623 w 536196"/>
                  <a:gd name="connsiteY2" fmla="*/ 609370 h 609370"/>
                  <a:gd name="connsiteX3" fmla="*/ 0 w 536196"/>
                  <a:gd name="connsiteY3" fmla="*/ 343747 h 609370"/>
                  <a:gd name="connsiteX4" fmla="*/ 265623 w 536196"/>
                  <a:gd name="connsiteY4" fmla="*/ 78124 h 609370"/>
                  <a:gd name="connsiteX5" fmla="*/ 265623 w 536196"/>
                  <a:gd name="connsiteY5" fmla="*/ 171874 h 609370"/>
                  <a:gd name="connsiteX6" fmla="*/ 242398 w 536196"/>
                  <a:gd name="connsiteY6" fmla="*/ 192131 h 609370"/>
                  <a:gd name="connsiteX7" fmla="*/ 242186 w 536196"/>
                  <a:gd name="connsiteY7" fmla="*/ 195311 h 609370"/>
                  <a:gd name="connsiteX8" fmla="*/ 242186 w 536196"/>
                  <a:gd name="connsiteY8" fmla="*/ 335935 h 609370"/>
                  <a:gd name="connsiteX9" fmla="*/ 242398 w 536196"/>
                  <a:gd name="connsiteY9" fmla="*/ 339116 h 609370"/>
                  <a:gd name="connsiteX10" fmla="*/ 265623 w 536196"/>
                  <a:gd name="connsiteY10" fmla="*/ 359372 h 609370"/>
                  <a:gd name="connsiteX11" fmla="*/ 288848 w 536196"/>
                  <a:gd name="connsiteY11" fmla="*/ 339116 h 609370"/>
                  <a:gd name="connsiteX12" fmla="*/ 289060 w 536196"/>
                  <a:gd name="connsiteY12" fmla="*/ 335935 h 609370"/>
                  <a:gd name="connsiteX13" fmla="*/ 289060 w 536196"/>
                  <a:gd name="connsiteY13" fmla="*/ 195311 h 609370"/>
                  <a:gd name="connsiteX14" fmla="*/ 288848 w 536196"/>
                  <a:gd name="connsiteY14" fmla="*/ 192131 h 609370"/>
                  <a:gd name="connsiteX15" fmla="*/ 265623 w 536196"/>
                  <a:gd name="connsiteY15" fmla="*/ 171874 h 609370"/>
                  <a:gd name="connsiteX16" fmla="*/ 489696 w 536196"/>
                  <a:gd name="connsiteY16" fmla="*/ 81956 h 609370"/>
                  <a:gd name="connsiteX17" fmla="*/ 492237 w 536196"/>
                  <a:gd name="connsiteY17" fmla="*/ 83882 h 609370"/>
                  <a:gd name="connsiteX18" fmla="*/ 528146 w 536196"/>
                  <a:gd name="connsiteY18" fmla="*/ 115132 h 609370"/>
                  <a:gd name="connsiteX19" fmla="*/ 530440 w 536196"/>
                  <a:gd name="connsiteY19" fmla="*/ 148198 h 609370"/>
                  <a:gd name="connsiteX20" fmla="*/ 499912 w 536196"/>
                  <a:gd name="connsiteY20" fmla="*/ 152418 h 609370"/>
                  <a:gd name="connsiteX21" fmla="*/ 497371 w 536196"/>
                  <a:gd name="connsiteY21" fmla="*/ 150491 h 609370"/>
                  <a:gd name="connsiteX22" fmla="*/ 461465 w 536196"/>
                  <a:gd name="connsiteY22" fmla="*/ 119242 h 609370"/>
                  <a:gd name="connsiteX23" fmla="*/ 459171 w 536196"/>
                  <a:gd name="connsiteY23" fmla="*/ 86176 h 609370"/>
                  <a:gd name="connsiteX24" fmla="*/ 489696 w 536196"/>
                  <a:gd name="connsiteY24" fmla="*/ 81956 h 609370"/>
                  <a:gd name="connsiteX25" fmla="*/ 335935 w 536196"/>
                  <a:gd name="connsiteY25" fmla="*/ 0 h 609370"/>
                  <a:gd name="connsiteX26" fmla="*/ 359372 w 536196"/>
                  <a:gd name="connsiteY26" fmla="*/ 23437 h 609370"/>
                  <a:gd name="connsiteX27" fmla="*/ 339116 w 536196"/>
                  <a:gd name="connsiteY27" fmla="*/ 46661 h 609370"/>
                  <a:gd name="connsiteX28" fmla="*/ 335935 w 536196"/>
                  <a:gd name="connsiteY28" fmla="*/ 46875 h 609370"/>
                  <a:gd name="connsiteX29" fmla="*/ 195311 w 536196"/>
                  <a:gd name="connsiteY29" fmla="*/ 46875 h 609370"/>
                  <a:gd name="connsiteX30" fmla="*/ 171874 w 536196"/>
                  <a:gd name="connsiteY30" fmla="*/ 23437 h 609370"/>
                  <a:gd name="connsiteX31" fmla="*/ 192131 w 536196"/>
                  <a:gd name="connsiteY31" fmla="*/ 214 h 609370"/>
                  <a:gd name="connsiteX32" fmla="*/ 195311 w 536196"/>
                  <a:gd name="connsiteY32" fmla="*/ 0 h 609370"/>
                  <a:gd name="connsiteX33" fmla="*/ 335935 w 536196"/>
                  <a:gd name="connsiteY33" fmla="*/ 0 h 609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36196" h="609370">
                    <a:moveTo>
                      <a:pt x="265623" y="78124"/>
                    </a:moveTo>
                    <a:cubicBezTo>
                      <a:pt x="412322" y="78124"/>
                      <a:pt x="531246" y="197048"/>
                      <a:pt x="531246" y="343747"/>
                    </a:cubicBezTo>
                    <a:cubicBezTo>
                      <a:pt x="531246" y="490446"/>
                      <a:pt x="412322" y="609370"/>
                      <a:pt x="265623" y="609370"/>
                    </a:cubicBezTo>
                    <a:cubicBezTo>
                      <a:pt x="118923" y="609370"/>
                      <a:pt x="0" y="490446"/>
                      <a:pt x="0" y="343747"/>
                    </a:cubicBezTo>
                    <a:cubicBezTo>
                      <a:pt x="0" y="197048"/>
                      <a:pt x="118923" y="78124"/>
                      <a:pt x="265623" y="78124"/>
                    </a:cubicBezTo>
                    <a:close/>
                    <a:moveTo>
                      <a:pt x="265623" y="171874"/>
                    </a:moveTo>
                    <a:cubicBezTo>
                      <a:pt x="253757" y="171874"/>
                      <a:pt x="243951" y="180691"/>
                      <a:pt x="242398" y="192131"/>
                    </a:cubicBezTo>
                    <a:lnTo>
                      <a:pt x="242186" y="195311"/>
                    </a:lnTo>
                    <a:lnTo>
                      <a:pt x="242186" y="335935"/>
                    </a:lnTo>
                    <a:lnTo>
                      <a:pt x="242398" y="339116"/>
                    </a:lnTo>
                    <a:cubicBezTo>
                      <a:pt x="243951" y="350553"/>
                      <a:pt x="253757" y="359372"/>
                      <a:pt x="265623" y="359372"/>
                    </a:cubicBezTo>
                    <a:cubicBezTo>
                      <a:pt x="277488" y="359372"/>
                      <a:pt x="287295" y="350553"/>
                      <a:pt x="288848" y="339116"/>
                    </a:cubicBezTo>
                    <a:lnTo>
                      <a:pt x="289060" y="335935"/>
                    </a:lnTo>
                    <a:lnTo>
                      <a:pt x="289060" y="195311"/>
                    </a:lnTo>
                    <a:lnTo>
                      <a:pt x="288848" y="192131"/>
                    </a:lnTo>
                    <a:cubicBezTo>
                      <a:pt x="287295" y="180691"/>
                      <a:pt x="277488" y="171874"/>
                      <a:pt x="265623" y="171874"/>
                    </a:cubicBezTo>
                    <a:close/>
                    <a:moveTo>
                      <a:pt x="489696" y="81956"/>
                    </a:moveTo>
                    <a:lnTo>
                      <a:pt x="492237" y="83882"/>
                    </a:lnTo>
                    <a:lnTo>
                      <a:pt x="528146" y="115132"/>
                    </a:lnTo>
                    <a:cubicBezTo>
                      <a:pt x="537908" y="123629"/>
                      <a:pt x="538936" y="138433"/>
                      <a:pt x="530440" y="148198"/>
                    </a:cubicBezTo>
                    <a:cubicBezTo>
                      <a:pt x="522649" y="157148"/>
                      <a:pt x="509562" y="158757"/>
                      <a:pt x="499912" y="152418"/>
                    </a:cubicBezTo>
                    <a:lnTo>
                      <a:pt x="497371" y="150491"/>
                    </a:lnTo>
                    <a:lnTo>
                      <a:pt x="461465" y="119242"/>
                    </a:lnTo>
                    <a:cubicBezTo>
                      <a:pt x="451700" y="110744"/>
                      <a:pt x="450675" y="95940"/>
                      <a:pt x="459171" y="86176"/>
                    </a:cubicBezTo>
                    <a:cubicBezTo>
                      <a:pt x="466959" y="77225"/>
                      <a:pt x="480049" y="75616"/>
                      <a:pt x="489696" y="81956"/>
                    </a:cubicBezTo>
                    <a:close/>
                    <a:moveTo>
                      <a:pt x="335935" y="0"/>
                    </a:moveTo>
                    <a:cubicBezTo>
                      <a:pt x="348878" y="0"/>
                      <a:pt x="359372" y="10493"/>
                      <a:pt x="359372" y="23437"/>
                    </a:cubicBezTo>
                    <a:cubicBezTo>
                      <a:pt x="359372" y="35303"/>
                      <a:pt x="350553" y="45109"/>
                      <a:pt x="339116" y="46661"/>
                    </a:cubicBezTo>
                    <a:lnTo>
                      <a:pt x="335935" y="46875"/>
                    </a:lnTo>
                    <a:lnTo>
                      <a:pt x="195311" y="46875"/>
                    </a:lnTo>
                    <a:cubicBezTo>
                      <a:pt x="182367" y="46875"/>
                      <a:pt x="171874" y="36381"/>
                      <a:pt x="171874" y="23437"/>
                    </a:cubicBezTo>
                    <a:cubicBezTo>
                      <a:pt x="171874" y="11572"/>
                      <a:pt x="180691" y="1766"/>
                      <a:pt x="192131" y="214"/>
                    </a:cubicBezTo>
                    <a:lnTo>
                      <a:pt x="195311" y="0"/>
                    </a:lnTo>
                    <a:lnTo>
                      <a:pt x="335935" y="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5" name="Graphic 24">
                <a:extLst>
                  <a:ext uri="{FF2B5EF4-FFF2-40B4-BE49-F238E27FC236}">
                    <a16:creationId xmlns:a16="http://schemas.microsoft.com/office/drawing/2014/main" id="{FC201788-166B-8036-479D-474D83310748}"/>
                  </a:ext>
                  <a:ext uri="{C183D7F6-B498-43B3-948B-1728B52AA6E4}">
                    <adec:decorative xmlns:adec="http://schemas.microsoft.com/office/drawing/2017/decorative" val="1"/>
                  </a:ext>
                </a:extLst>
              </p:cNvPr>
              <p:cNvSpPr>
                <a:spLocks noChangeAspect="1"/>
              </p:cNvSpPr>
              <p:nvPr/>
            </p:nvSpPr>
            <p:spPr>
              <a:xfrm>
                <a:off x="2486314" y="3301038"/>
                <a:ext cx="548640" cy="548640"/>
              </a:xfrm>
              <a:custGeom>
                <a:avLst/>
                <a:gdLst>
                  <a:gd name="connsiteX0" fmla="*/ 1033040 w 1437273"/>
                  <a:gd name="connsiteY0" fmla="*/ 538977 h 1437273"/>
                  <a:gd name="connsiteX1" fmla="*/ 1001459 w 1437273"/>
                  <a:gd name="connsiteY1" fmla="*/ 525643 h 1437273"/>
                  <a:gd name="connsiteX2" fmla="*/ 988125 w 1437273"/>
                  <a:gd name="connsiteY2" fmla="*/ 494063 h 1437273"/>
                  <a:gd name="connsiteX3" fmla="*/ 1001459 w 1437273"/>
                  <a:gd name="connsiteY3" fmla="*/ 462482 h 1437273"/>
                  <a:gd name="connsiteX4" fmla="*/ 1033040 w 1437273"/>
                  <a:gd name="connsiteY4" fmla="*/ 449148 h 1437273"/>
                  <a:gd name="connsiteX5" fmla="*/ 1287089 w 1437273"/>
                  <a:gd name="connsiteY5" fmla="*/ 449148 h 1437273"/>
                  <a:gd name="connsiteX6" fmla="*/ 1189540 w 1437273"/>
                  <a:gd name="connsiteY6" fmla="*/ 301069 h 1437273"/>
                  <a:gd name="connsiteX7" fmla="*/ 1054796 w 1437273"/>
                  <a:gd name="connsiteY7" fmla="*/ 187379 h 1437273"/>
                  <a:gd name="connsiteX8" fmla="*/ 894787 w 1437273"/>
                  <a:gd name="connsiteY8" fmla="*/ 115094 h 1437273"/>
                  <a:gd name="connsiteX9" fmla="*/ 718637 w 1437273"/>
                  <a:gd name="connsiteY9" fmla="*/ 89830 h 1437273"/>
                  <a:gd name="connsiteX10" fmla="*/ 712320 w 1437273"/>
                  <a:gd name="connsiteY10" fmla="*/ 89830 h 1437273"/>
                  <a:gd name="connsiteX11" fmla="*/ 558628 w 1437273"/>
                  <a:gd name="connsiteY11" fmla="*/ 110182 h 1437273"/>
                  <a:gd name="connsiteX12" fmla="*/ 415462 w 1437273"/>
                  <a:gd name="connsiteY12" fmla="*/ 167729 h 1437273"/>
                  <a:gd name="connsiteX13" fmla="*/ 289841 w 1437273"/>
                  <a:gd name="connsiteY13" fmla="*/ 258260 h 1437273"/>
                  <a:gd name="connsiteX14" fmla="*/ 189484 w 1437273"/>
                  <a:gd name="connsiteY14" fmla="*/ 376863 h 1437273"/>
                  <a:gd name="connsiteX15" fmla="*/ 143166 w 1437273"/>
                  <a:gd name="connsiteY15" fmla="*/ 463184 h 1437273"/>
                  <a:gd name="connsiteX16" fmla="*/ 134744 w 1437273"/>
                  <a:gd name="connsiteY16" fmla="*/ 485641 h 1437273"/>
                  <a:gd name="connsiteX17" fmla="*/ 125621 w 1437273"/>
                  <a:gd name="connsiteY17" fmla="*/ 508800 h 1437273"/>
                  <a:gd name="connsiteX18" fmla="*/ 109480 w 1437273"/>
                  <a:gd name="connsiteY18" fmla="*/ 530556 h 1437273"/>
                  <a:gd name="connsiteX19" fmla="*/ 83513 w 1437273"/>
                  <a:gd name="connsiteY19" fmla="*/ 538977 h 1437273"/>
                  <a:gd name="connsiteX20" fmla="*/ 51933 w 1437273"/>
                  <a:gd name="connsiteY20" fmla="*/ 526345 h 1437273"/>
                  <a:gd name="connsiteX21" fmla="*/ 38599 w 1437273"/>
                  <a:gd name="connsiteY21" fmla="*/ 494063 h 1437273"/>
                  <a:gd name="connsiteX22" fmla="*/ 40704 w 1437273"/>
                  <a:gd name="connsiteY22" fmla="*/ 479325 h 1437273"/>
                  <a:gd name="connsiteX23" fmla="*/ 144569 w 1437273"/>
                  <a:gd name="connsiteY23" fmla="*/ 286332 h 1437273"/>
                  <a:gd name="connsiteX24" fmla="*/ 300368 w 1437273"/>
                  <a:gd name="connsiteY24" fmla="*/ 134744 h 1437273"/>
                  <a:gd name="connsiteX25" fmla="*/ 494063 w 1437273"/>
                  <a:gd name="connsiteY25" fmla="*/ 35791 h 1437273"/>
                  <a:gd name="connsiteX26" fmla="*/ 710917 w 1437273"/>
                  <a:gd name="connsiteY26" fmla="*/ 0 h 1437273"/>
                  <a:gd name="connsiteX27" fmla="*/ 903910 w 1437273"/>
                  <a:gd name="connsiteY27" fmla="*/ 24563 h 1437273"/>
                  <a:gd name="connsiteX28" fmla="*/ 1080060 w 1437273"/>
                  <a:gd name="connsiteY28" fmla="*/ 97549 h 1437273"/>
                  <a:gd name="connsiteX29" fmla="*/ 1230946 w 1437273"/>
                  <a:gd name="connsiteY29" fmla="*/ 214047 h 1437273"/>
                  <a:gd name="connsiteX30" fmla="*/ 1347444 w 1437273"/>
                  <a:gd name="connsiteY30" fmla="*/ 370547 h 1437273"/>
                  <a:gd name="connsiteX31" fmla="*/ 1347444 w 1437273"/>
                  <a:gd name="connsiteY31" fmla="*/ 134744 h 1437273"/>
                  <a:gd name="connsiteX32" fmla="*/ 1360778 w 1437273"/>
                  <a:gd name="connsiteY32" fmla="*/ 103164 h 1437273"/>
                  <a:gd name="connsiteX33" fmla="*/ 1392358 w 1437273"/>
                  <a:gd name="connsiteY33" fmla="*/ 89830 h 1437273"/>
                  <a:gd name="connsiteX34" fmla="*/ 1423939 w 1437273"/>
                  <a:gd name="connsiteY34" fmla="*/ 103164 h 1437273"/>
                  <a:gd name="connsiteX35" fmla="*/ 1437273 w 1437273"/>
                  <a:gd name="connsiteY35" fmla="*/ 134744 h 1437273"/>
                  <a:gd name="connsiteX36" fmla="*/ 1437273 w 1437273"/>
                  <a:gd name="connsiteY36" fmla="*/ 494063 h 1437273"/>
                  <a:gd name="connsiteX37" fmla="*/ 1423939 w 1437273"/>
                  <a:gd name="connsiteY37" fmla="*/ 525643 h 1437273"/>
                  <a:gd name="connsiteX38" fmla="*/ 1392358 w 1437273"/>
                  <a:gd name="connsiteY38" fmla="*/ 538977 h 1437273"/>
                  <a:gd name="connsiteX39" fmla="*/ 1033040 w 1437273"/>
                  <a:gd name="connsiteY39" fmla="*/ 538977 h 1437273"/>
                  <a:gd name="connsiteX40" fmla="*/ 873031 w 1437273"/>
                  <a:gd name="connsiteY40" fmla="*/ 1391656 h 1437273"/>
                  <a:gd name="connsiteX41" fmla="*/ 794430 w 1437273"/>
                  <a:gd name="connsiteY41" fmla="*/ 1348847 h 1437273"/>
                  <a:gd name="connsiteX42" fmla="*/ 806361 w 1437273"/>
                  <a:gd name="connsiteY42" fmla="*/ 1305336 h 1437273"/>
                  <a:gd name="connsiteX43" fmla="*/ 812677 w 1437273"/>
                  <a:gd name="connsiteY43" fmla="*/ 1260421 h 1437273"/>
                  <a:gd name="connsiteX44" fmla="*/ 802150 w 1437273"/>
                  <a:gd name="connsiteY44" fmla="*/ 1201470 h 1437273"/>
                  <a:gd name="connsiteX45" fmla="*/ 773376 w 1437273"/>
                  <a:gd name="connsiteY45" fmla="*/ 1149538 h 1437273"/>
                  <a:gd name="connsiteX46" fmla="*/ 729865 w 1437273"/>
                  <a:gd name="connsiteY46" fmla="*/ 1110237 h 1437273"/>
                  <a:gd name="connsiteX47" fmla="*/ 674424 w 1437273"/>
                  <a:gd name="connsiteY47" fmla="*/ 1086376 h 1437273"/>
                  <a:gd name="connsiteX48" fmla="*/ 630912 w 1437273"/>
                  <a:gd name="connsiteY48" fmla="*/ 1076551 h 1437273"/>
                  <a:gd name="connsiteX49" fmla="*/ 628807 w 1437273"/>
                  <a:gd name="connsiteY49" fmla="*/ 1033040 h 1437273"/>
                  <a:gd name="connsiteX50" fmla="*/ 630912 w 1437273"/>
                  <a:gd name="connsiteY50" fmla="*/ 989529 h 1437273"/>
                  <a:gd name="connsiteX51" fmla="*/ 674424 w 1437273"/>
                  <a:gd name="connsiteY51" fmla="*/ 979704 h 1437273"/>
                  <a:gd name="connsiteX52" fmla="*/ 729865 w 1437273"/>
                  <a:gd name="connsiteY52" fmla="*/ 956545 h 1437273"/>
                  <a:gd name="connsiteX53" fmla="*/ 773376 w 1437273"/>
                  <a:gd name="connsiteY53" fmla="*/ 916542 h 1437273"/>
                  <a:gd name="connsiteX54" fmla="*/ 802150 w 1437273"/>
                  <a:gd name="connsiteY54" fmla="*/ 865311 h 1437273"/>
                  <a:gd name="connsiteX55" fmla="*/ 812677 w 1437273"/>
                  <a:gd name="connsiteY55" fmla="*/ 805659 h 1437273"/>
                  <a:gd name="connsiteX56" fmla="*/ 807063 w 1437273"/>
                  <a:gd name="connsiteY56" fmla="*/ 761446 h 1437273"/>
                  <a:gd name="connsiteX57" fmla="*/ 794430 w 1437273"/>
                  <a:gd name="connsiteY57" fmla="*/ 717233 h 1437273"/>
                  <a:gd name="connsiteX58" fmla="*/ 873031 w 1437273"/>
                  <a:gd name="connsiteY58" fmla="*/ 674424 h 1437273"/>
                  <a:gd name="connsiteX59" fmla="*/ 908121 w 1437273"/>
                  <a:gd name="connsiteY59" fmla="*/ 708811 h 1437273"/>
                  <a:gd name="connsiteX60" fmla="*/ 943210 w 1437273"/>
                  <a:gd name="connsiteY60" fmla="*/ 735480 h 1437273"/>
                  <a:gd name="connsiteX61" fmla="*/ 983213 w 1437273"/>
                  <a:gd name="connsiteY61" fmla="*/ 753726 h 1437273"/>
                  <a:gd name="connsiteX62" fmla="*/ 1033040 w 1437273"/>
                  <a:gd name="connsiteY62" fmla="*/ 760042 h 1437273"/>
                  <a:gd name="connsiteX63" fmla="*/ 1082867 w 1437273"/>
                  <a:gd name="connsiteY63" fmla="*/ 753726 h 1437273"/>
                  <a:gd name="connsiteX64" fmla="*/ 1122870 w 1437273"/>
                  <a:gd name="connsiteY64" fmla="*/ 736181 h 1437273"/>
                  <a:gd name="connsiteX65" fmla="*/ 1157257 w 1437273"/>
                  <a:gd name="connsiteY65" fmla="*/ 708811 h 1437273"/>
                  <a:gd name="connsiteX66" fmla="*/ 1193049 w 1437273"/>
                  <a:gd name="connsiteY66" fmla="*/ 674424 h 1437273"/>
                  <a:gd name="connsiteX67" fmla="*/ 1271650 w 1437273"/>
                  <a:gd name="connsiteY67" fmla="*/ 717233 h 1437273"/>
                  <a:gd name="connsiteX68" fmla="*/ 1259719 w 1437273"/>
                  <a:gd name="connsiteY68" fmla="*/ 760744 h 1437273"/>
                  <a:gd name="connsiteX69" fmla="*/ 1253403 w 1437273"/>
                  <a:gd name="connsiteY69" fmla="*/ 805659 h 1437273"/>
                  <a:gd name="connsiteX70" fmla="*/ 1263228 w 1437273"/>
                  <a:gd name="connsiteY70" fmla="*/ 864610 h 1437273"/>
                  <a:gd name="connsiteX71" fmla="*/ 1292002 w 1437273"/>
                  <a:gd name="connsiteY71" fmla="*/ 916542 h 1437273"/>
                  <a:gd name="connsiteX72" fmla="*/ 1336215 w 1437273"/>
                  <a:gd name="connsiteY72" fmla="*/ 955843 h 1437273"/>
                  <a:gd name="connsiteX73" fmla="*/ 1391656 w 1437273"/>
                  <a:gd name="connsiteY73" fmla="*/ 979704 h 1437273"/>
                  <a:gd name="connsiteX74" fmla="*/ 1435168 w 1437273"/>
                  <a:gd name="connsiteY74" fmla="*/ 989529 h 1437273"/>
                  <a:gd name="connsiteX75" fmla="*/ 1437273 w 1437273"/>
                  <a:gd name="connsiteY75" fmla="*/ 1033040 h 1437273"/>
                  <a:gd name="connsiteX76" fmla="*/ 1435168 w 1437273"/>
                  <a:gd name="connsiteY76" fmla="*/ 1076551 h 1437273"/>
                  <a:gd name="connsiteX77" fmla="*/ 1391656 w 1437273"/>
                  <a:gd name="connsiteY77" fmla="*/ 1086376 h 1437273"/>
                  <a:gd name="connsiteX78" fmla="*/ 1336215 w 1437273"/>
                  <a:gd name="connsiteY78" fmla="*/ 1109536 h 1437273"/>
                  <a:gd name="connsiteX79" fmla="*/ 1292704 w 1437273"/>
                  <a:gd name="connsiteY79" fmla="*/ 1149538 h 1437273"/>
                  <a:gd name="connsiteX80" fmla="*/ 1263930 w 1437273"/>
                  <a:gd name="connsiteY80" fmla="*/ 1200769 h 1437273"/>
                  <a:gd name="connsiteX81" fmla="*/ 1253403 w 1437273"/>
                  <a:gd name="connsiteY81" fmla="*/ 1260421 h 1437273"/>
                  <a:gd name="connsiteX82" fmla="*/ 1259018 w 1437273"/>
                  <a:gd name="connsiteY82" fmla="*/ 1304634 h 1437273"/>
                  <a:gd name="connsiteX83" fmla="*/ 1271650 w 1437273"/>
                  <a:gd name="connsiteY83" fmla="*/ 1348847 h 1437273"/>
                  <a:gd name="connsiteX84" fmla="*/ 1193049 w 1437273"/>
                  <a:gd name="connsiteY84" fmla="*/ 1391656 h 1437273"/>
                  <a:gd name="connsiteX85" fmla="*/ 1157959 w 1437273"/>
                  <a:gd name="connsiteY85" fmla="*/ 1357269 h 1437273"/>
                  <a:gd name="connsiteX86" fmla="*/ 1122870 w 1437273"/>
                  <a:gd name="connsiteY86" fmla="*/ 1330600 h 1437273"/>
                  <a:gd name="connsiteX87" fmla="*/ 1082867 w 1437273"/>
                  <a:gd name="connsiteY87" fmla="*/ 1312354 h 1437273"/>
                  <a:gd name="connsiteX88" fmla="*/ 1033040 w 1437273"/>
                  <a:gd name="connsiteY88" fmla="*/ 1306038 h 1437273"/>
                  <a:gd name="connsiteX89" fmla="*/ 983213 w 1437273"/>
                  <a:gd name="connsiteY89" fmla="*/ 1312354 h 1437273"/>
                  <a:gd name="connsiteX90" fmla="*/ 943210 w 1437273"/>
                  <a:gd name="connsiteY90" fmla="*/ 1329899 h 1437273"/>
                  <a:gd name="connsiteX91" fmla="*/ 908823 w 1437273"/>
                  <a:gd name="connsiteY91" fmla="*/ 1357269 h 1437273"/>
                  <a:gd name="connsiteX92" fmla="*/ 873031 w 1437273"/>
                  <a:gd name="connsiteY92" fmla="*/ 1391656 h 1437273"/>
                  <a:gd name="connsiteX93" fmla="*/ 89830 w 1437273"/>
                  <a:gd name="connsiteY93" fmla="*/ 1083569 h 1437273"/>
                  <a:gd name="connsiteX94" fmla="*/ 89830 w 1437273"/>
                  <a:gd name="connsiteY94" fmla="*/ 1302529 h 1437273"/>
                  <a:gd name="connsiteX95" fmla="*/ 76495 w 1437273"/>
                  <a:gd name="connsiteY95" fmla="*/ 1334109 h 1437273"/>
                  <a:gd name="connsiteX96" fmla="*/ 44915 w 1437273"/>
                  <a:gd name="connsiteY96" fmla="*/ 1347444 h 1437273"/>
                  <a:gd name="connsiteX97" fmla="*/ 13334 w 1437273"/>
                  <a:gd name="connsiteY97" fmla="*/ 1334109 h 1437273"/>
                  <a:gd name="connsiteX98" fmla="*/ 0 w 1437273"/>
                  <a:gd name="connsiteY98" fmla="*/ 1302529 h 1437273"/>
                  <a:gd name="connsiteX99" fmla="*/ 0 w 1437273"/>
                  <a:gd name="connsiteY99" fmla="*/ 943210 h 1437273"/>
                  <a:gd name="connsiteX100" fmla="*/ 13334 w 1437273"/>
                  <a:gd name="connsiteY100" fmla="*/ 911630 h 1437273"/>
                  <a:gd name="connsiteX101" fmla="*/ 44915 w 1437273"/>
                  <a:gd name="connsiteY101" fmla="*/ 898296 h 1437273"/>
                  <a:gd name="connsiteX102" fmla="*/ 404233 w 1437273"/>
                  <a:gd name="connsiteY102" fmla="*/ 898296 h 1437273"/>
                  <a:gd name="connsiteX103" fmla="*/ 435814 w 1437273"/>
                  <a:gd name="connsiteY103" fmla="*/ 911630 h 1437273"/>
                  <a:gd name="connsiteX104" fmla="*/ 449148 w 1437273"/>
                  <a:gd name="connsiteY104" fmla="*/ 943210 h 1437273"/>
                  <a:gd name="connsiteX105" fmla="*/ 435814 w 1437273"/>
                  <a:gd name="connsiteY105" fmla="*/ 974791 h 1437273"/>
                  <a:gd name="connsiteX106" fmla="*/ 404233 w 1437273"/>
                  <a:gd name="connsiteY106" fmla="*/ 988125 h 1437273"/>
                  <a:gd name="connsiteX107" fmla="*/ 141060 w 1437273"/>
                  <a:gd name="connsiteY107" fmla="*/ 988125 h 1437273"/>
                  <a:gd name="connsiteX108" fmla="*/ 228785 w 1437273"/>
                  <a:gd name="connsiteY108" fmla="*/ 1124273 h 1437273"/>
                  <a:gd name="connsiteX109" fmla="*/ 348090 w 1437273"/>
                  <a:gd name="connsiteY109" fmla="*/ 1233051 h 1437273"/>
                  <a:gd name="connsiteX110" fmla="*/ 491255 w 1437273"/>
                  <a:gd name="connsiteY110" fmla="*/ 1308845 h 1437273"/>
                  <a:gd name="connsiteX111" fmla="*/ 649861 w 1437273"/>
                  <a:gd name="connsiteY111" fmla="*/ 1344636 h 1437273"/>
                  <a:gd name="connsiteX112" fmla="*/ 747410 w 1437273"/>
                  <a:gd name="connsiteY112" fmla="*/ 1436571 h 1437273"/>
                  <a:gd name="connsiteX113" fmla="*/ 728462 w 1437273"/>
                  <a:gd name="connsiteY113" fmla="*/ 1437273 h 1437273"/>
                  <a:gd name="connsiteX114" fmla="*/ 708811 w 1437273"/>
                  <a:gd name="connsiteY114" fmla="*/ 1437273 h 1437273"/>
                  <a:gd name="connsiteX115" fmla="*/ 523538 w 1437273"/>
                  <a:gd name="connsiteY115" fmla="*/ 1412710 h 1437273"/>
                  <a:gd name="connsiteX116" fmla="*/ 352300 w 1437273"/>
                  <a:gd name="connsiteY116" fmla="*/ 1342531 h 1437273"/>
                  <a:gd name="connsiteX117" fmla="*/ 204222 w 1437273"/>
                  <a:gd name="connsiteY117" fmla="*/ 1231648 h 1437273"/>
                  <a:gd name="connsiteX118" fmla="*/ 89830 w 1437273"/>
                  <a:gd name="connsiteY118" fmla="*/ 1083569 h 1437273"/>
                  <a:gd name="connsiteX119" fmla="*/ 1122870 w 1437273"/>
                  <a:gd name="connsiteY119" fmla="*/ 1033040 h 1437273"/>
                  <a:gd name="connsiteX120" fmla="*/ 1115852 w 1437273"/>
                  <a:gd name="connsiteY120" fmla="*/ 998652 h 1437273"/>
                  <a:gd name="connsiteX121" fmla="*/ 1096903 w 1437273"/>
                  <a:gd name="connsiteY121" fmla="*/ 969879 h 1437273"/>
                  <a:gd name="connsiteX122" fmla="*/ 1068130 w 1437273"/>
                  <a:gd name="connsiteY122" fmla="*/ 950228 h 1437273"/>
                  <a:gd name="connsiteX123" fmla="*/ 1033040 w 1437273"/>
                  <a:gd name="connsiteY123" fmla="*/ 943210 h 1437273"/>
                  <a:gd name="connsiteX124" fmla="*/ 997950 w 1437273"/>
                  <a:gd name="connsiteY124" fmla="*/ 950228 h 1437273"/>
                  <a:gd name="connsiteX125" fmla="*/ 969879 w 1437273"/>
                  <a:gd name="connsiteY125" fmla="*/ 969177 h 1437273"/>
                  <a:gd name="connsiteX126" fmla="*/ 950228 w 1437273"/>
                  <a:gd name="connsiteY126" fmla="*/ 997950 h 1437273"/>
                  <a:gd name="connsiteX127" fmla="*/ 943210 w 1437273"/>
                  <a:gd name="connsiteY127" fmla="*/ 1033040 h 1437273"/>
                  <a:gd name="connsiteX128" fmla="*/ 950228 w 1437273"/>
                  <a:gd name="connsiteY128" fmla="*/ 1068130 h 1437273"/>
                  <a:gd name="connsiteX129" fmla="*/ 969177 w 1437273"/>
                  <a:gd name="connsiteY129" fmla="*/ 1096903 h 1437273"/>
                  <a:gd name="connsiteX130" fmla="*/ 997249 w 1437273"/>
                  <a:gd name="connsiteY130" fmla="*/ 1115852 h 1437273"/>
                  <a:gd name="connsiteX131" fmla="*/ 1033040 w 1437273"/>
                  <a:gd name="connsiteY131" fmla="*/ 1122870 h 1437273"/>
                  <a:gd name="connsiteX132" fmla="*/ 1068130 w 1437273"/>
                  <a:gd name="connsiteY132" fmla="*/ 1115852 h 1437273"/>
                  <a:gd name="connsiteX133" fmla="*/ 1096201 w 1437273"/>
                  <a:gd name="connsiteY133" fmla="*/ 1096903 h 1437273"/>
                  <a:gd name="connsiteX134" fmla="*/ 1115852 w 1437273"/>
                  <a:gd name="connsiteY134" fmla="*/ 1068130 h 1437273"/>
                  <a:gd name="connsiteX135" fmla="*/ 1122870 w 1437273"/>
                  <a:gd name="connsiteY135" fmla="*/ 1033040 h 143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437273" h="1437273">
                    <a:moveTo>
                      <a:pt x="1033040" y="538977"/>
                    </a:moveTo>
                    <a:cubicBezTo>
                      <a:pt x="1020878" y="538977"/>
                      <a:pt x="1010351" y="534533"/>
                      <a:pt x="1001459" y="525643"/>
                    </a:cubicBezTo>
                    <a:cubicBezTo>
                      <a:pt x="992568" y="516754"/>
                      <a:pt x="988125" y="506227"/>
                      <a:pt x="988125" y="494063"/>
                    </a:cubicBezTo>
                    <a:cubicBezTo>
                      <a:pt x="988125" y="481898"/>
                      <a:pt x="992568" y="471372"/>
                      <a:pt x="1001459" y="462482"/>
                    </a:cubicBezTo>
                    <a:cubicBezTo>
                      <a:pt x="1010351" y="453592"/>
                      <a:pt x="1020878" y="449148"/>
                      <a:pt x="1033040" y="449148"/>
                    </a:cubicBezTo>
                    <a:lnTo>
                      <a:pt x="1287089" y="449148"/>
                    </a:lnTo>
                    <a:cubicBezTo>
                      <a:pt x="1261825" y="394408"/>
                      <a:pt x="1229311" y="345049"/>
                      <a:pt x="1189540" y="301069"/>
                    </a:cubicBezTo>
                    <a:cubicBezTo>
                      <a:pt x="1149769" y="257090"/>
                      <a:pt x="1104855" y="219193"/>
                      <a:pt x="1054796" y="187379"/>
                    </a:cubicBezTo>
                    <a:cubicBezTo>
                      <a:pt x="1004737" y="155564"/>
                      <a:pt x="951400" y="131469"/>
                      <a:pt x="894787" y="115094"/>
                    </a:cubicBezTo>
                    <a:cubicBezTo>
                      <a:pt x="838173" y="98719"/>
                      <a:pt x="779461" y="90298"/>
                      <a:pt x="718637" y="89830"/>
                    </a:cubicBezTo>
                    <a:lnTo>
                      <a:pt x="712320" y="89830"/>
                    </a:lnTo>
                    <a:cubicBezTo>
                      <a:pt x="659920" y="89830"/>
                      <a:pt x="608689" y="96614"/>
                      <a:pt x="558628" y="110182"/>
                    </a:cubicBezTo>
                    <a:cubicBezTo>
                      <a:pt x="508567" y="123749"/>
                      <a:pt x="460845" y="142932"/>
                      <a:pt x="415462" y="167729"/>
                    </a:cubicBezTo>
                    <a:cubicBezTo>
                      <a:pt x="370079" y="192525"/>
                      <a:pt x="328206" y="222702"/>
                      <a:pt x="289841" y="258260"/>
                    </a:cubicBezTo>
                    <a:cubicBezTo>
                      <a:pt x="251476" y="293818"/>
                      <a:pt x="218024" y="333352"/>
                      <a:pt x="189484" y="376863"/>
                    </a:cubicBezTo>
                    <a:cubicBezTo>
                      <a:pt x="171706" y="404467"/>
                      <a:pt x="156266" y="433240"/>
                      <a:pt x="143166" y="463184"/>
                    </a:cubicBezTo>
                    <a:cubicBezTo>
                      <a:pt x="139891" y="470670"/>
                      <a:pt x="137083" y="478155"/>
                      <a:pt x="134744" y="485641"/>
                    </a:cubicBezTo>
                    <a:cubicBezTo>
                      <a:pt x="132405" y="493127"/>
                      <a:pt x="129364" y="500847"/>
                      <a:pt x="125621" y="508800"/>
                    </a:cubicBezTo>
                    <a:cubicBezTo>
                      <a:pt x="121410" y="518157"/>
                      <a:pt x="116030" y="525410"/>
                      <a:pt x="109480" y="530556"/>
                    </a:cubicBezTo>
                    <a:cubicBezTo>
                      <a:pt x="102930" y="535702"/>
                      <a:pt x="94274" y="538509"/>
                      <a:pt x="83513" y="538977"/>
                    </a:cubicBezTo>
                    <a:cubicBezTo>
                      <a:pt x="70881" y="538977"/>
                      <a:pt x="60354" y="534767"/>
                      <a:pt x="51933" y="526345"/>
                    </a:cubicBezTo>
                    <a:cubicBezTo>
                      <a:pt x="43511" y="517924"/>
                      <a:pt x="39067" y="507163"/>
                      <a:pt x="38599" y="494063"/>
                    </a:cubicBezTo>
                    <a:cubicBezTo>
                      <a:pt x="38599" y="489384"/>
                      <a:pt x="39300" y="484471"/>
                      <a:pt x="40704" y="479325"/>
                    </a:cubicBezTo>
                    <a:cubicBezTo>
                      <a:pt x="65033" y="409146"/>
                      <a:pt x="99655" y="344814"/>
                      <a:pt x="144569" y="286332"/>
                    </a:cubicBezTo>
                    <a:cubicBezTo>
                      <a:pt x="189484" y="227849"/>
                      <a:pt x="241417" y="177320"/>
                      <a:pt x="300368" y="134744"/>
                    </a:cubicBezTo>
                    <a:cubicBezTo>
                      <a:pt x="359318" y="92169"/>
                      <a:pt x="423883" y="59185"/>
                      <a:pt x="494063" y="35791"/>
                    </a:cubicBezTo>
                    <a:cubicBezTo>
                      <a:pt x="564242" y="12398"/>
                      <a:pt x="636527" y="468"/>
                      <a:pt x="710917" y="0"/>
                    </a:cubicBezTo>
                    <a:cubicBezTo>
                      <a:pt x="776885" y="0"/>
                      <a:pt x="841219" y="8188"/>
                      <a:pt x="903910" y="24563"/>
                    </a:cubicBezTo>
                    <a:cubicBezTo>
                      <a:pt x="966601" y="40938"/>
                      <a:pt x="1025320" y="65267"/>
                      <a:pt x="1080060" y="97549"/>
                    </a:cubicBezTo>
                    <a:cubicBezTo>
                      <a:pt x="1134800" y="129832"/>
                      <a:pt x="1185098" y="168664"/>
                      <a:pt x="1230946" y="214047"/>
                    </a:cubicBezTo>
                    <a:cubicBezTo>
                      <a:pt x="1276794" y="259430"/>
                      <a:pt x="1315631" y="311596"/>
                      <a:pt x="1347444" y="370547"/>
                    </a:cubicBezTo>
                    <a:lnTo>
                      <a:pt x="1347444" y="134744"/>
                    </a:lnTo>
                    <a:cubicBezTo>
                      <a:pt x="1347444" y="122580"/>
                      <a:pt x="1351886" y="112053"/>
                      <a:pt x="1360778" y="103164"/>
                    </a:cubicBezTo>
                    <a:cubicBezTo>
                      <a:pt x="1369669" y="94274"/>
                      <a:pt x="1380196" y="89830"/>
                      <a:pt x="1392358" y="89830"/>
                    </a:cubicBezTo>
                    <a:cubicBezTo>
                      <a:pt x="1404520" y="89830"/>
                      <a:pt x="1415047" y="94274"/>
                      <a:pt x="1423939" y="103164"/>
                    </a:cubicBezTo>
                    <a:cubicBezTo>
                      <a:pt x="1432831" y="112053"/>
                      <a:pt x="1437273" y="122580"/>
                      <a:pt x="1437273" y="134744"/>
                    </a:cubicBezTo>
                    <a:lnTo>
                      <a:pt x="1437273" y="494063"/>
                    </a:lnTo>
                    <a:cubicBezTo>
                      <a:pt x="1437273" y="506227"/>
                      <a:pt x="1432831" y="516754"/>
                      <a:pt x="1423939" y="525643"/>
                    </a:cubicBezTo>
                    <a:cubicBezTo>
                      <a:pt x="1415047" y="534533"/>
                      <a:pt x="1404520" y="538977"/>
                      <a:pt x="1392358" y="538977"/>
                    </a:cubicBezTo>
                    <a:lnTo>
                      <a:pt x="1033040" y="538977"/>
                    </a:lnTo>
                    <a:close/>
                    <a:moveTo>
                      <a:pt x="873031" y="1391656"/>
                    </a:moveTo>
                    <a:cubicBezTo>
                      <a:pt x="846363" y="1380428"/>
                      <a:pt x="820165" y="1366160"/>
                      <a:pt x="794430" y="1348847"/>
                    </a:cubicBezTo>
                    <a:cubicBezTo>
                      <a:pt x="798641" y="1333878"/>
                      <a:pt x="802620" y="1319372"/>
                      <a:pt x="806361" y="1305336"/>
                    </a:cubicBezTo>
                    <a:cubicBezTo>
                      <a:pt x="810101" y="1291300"/>
                      <a:pt x="812207" y="1276331"/>
                      <a:pt x="812677" y="1260421"/>
                    </a:cubicBezTo>
                    <a:cubicBezTo>
                      <a:pt x="812677" y="1239838"/>
                      <a:pt x="809168" y="1220187"/>
                      <a:pt x="802150" y="1201470"/>
                    </a:cubicBezTo>
                    <a:cubicBezTo>
                      <a:pt x="795132" y="1182754"/>
                      <a:pt x="785538" y="1165447"/>
                      <a:pt x="773376" y="1149538"/>
                    </a:cubicBezTo>
                    <a:cubicBezTo>
                      <a:pt x="761214" y="1133628"/>
                      <a:pt x="746708" y="1120533"/>
                      <a:pt x="729865" y="1110237"/>
                    </a:cubicBezTo>
                    <a:cubicBezTo>
                      <a:pt x="713022" y="1099942"/>
                      <a:pt x="694542" y="1091991"/>
                      <a:pt x="674424" y="1086376"/>
                    </a:cubicBezTo>
                    <a:lnTo>
                      <a:pt x="630912" y="1076551"/>
                    </a:lnTo>
                    <a:cubicBezTo>
                      <a:pt x="629509" y="1062045"/>
                      <a:pt x="628807" y="1047546"/>
                      <a:pt x="628807" y="1033040"/>
                    </a:cubicBezTo>
                    <a:cubicBezTo>
                      <a:pt x="628807" y="1019004"/>
                      <a:pt x="629509" y="1004498"/>
                      <a:pt x="630912" y="989529"/>
                    </a:cubicBezTo>
                    <a:lnTo>
                      <a:pt x="674424" y="979704"/>
                    </a:lnTo>
                    <a:cubicBezTo>
                      <a:pt x="694542" y="975023"/>
                      <a:pt x="713022" y="967303"/>
                      <a:pt x="729865" y="956545"/>
                    </a:cubicBezTo>
                    <a:cubicBezTo>
                      <a:pt x="746708" y="945786"/>
                      <a:pt x="761214" y="932452"/>
                      <a:pt x="773376" y="916542"/>
                    </a:cubicBezTo>
                    <a:cubicBezTo>
                      <a:pt x="785538" y="900633"/>
                      <a:pt x="795132" y="883558"/>
                      <a:pt x="802150" y="865311"/>
                    </a:cubicBezTo>
                    <a:cubicBezTo>
                      <a:pt x="809168" y="847065"/>
                      <a:pt x="812677" y="827183"/>
                      <a:pt x="812677" y="805659"/>
                    </a:cubicBezTo>
                    <a:cubicBezTo>
                      <a:pt x="812677" y="790219"/>
                      <a:pt x="810803" y="775482"/>
                      <a:pt x="807063" y="761446"/>
                    </a:cubicBezTo>
                    <a:cubicBezTo>
                      <a:pt x="803322" y="747410"/>
                      <a:pt x="799111" y="732672"/>
                      <a:pt x="794430" y="717233"/>
                    </a:cubicBezTo>
                    <a:cubicBezTo>
                      <a:pt x="820165" y="699922"/>
                      <a:pt x="846363" y="685652"/>
                      <a:pt x="873031" y="674424"/>
                    </a:cubicBezTo>
                    <a:cubicBezTo>
                      <a:pt x="885663" y="687056"/>
                      <a:pt x="897362" y="698518"/>
                      <a:pt x="908121" y="708811"/>
                    </a:cubicBezTo>
                    <a:cubicBezTo>
                      <a:pt x="918879" y="719107"/>
                      <a:pt x="930578" y="727991"/>
                      <a:pt x="943210" y="735480"/>
                    </a:cubicBezTo>
                    <a:cubicBezTo>
                      <a:pt x="955843" y="742968"/>
                      <a:pt x="969177" y="749045"/>
                      <a:pt x="983213" y="753726"/>
                    </a:cubicBezTo>
                    <a:cubicBezTo>
                      <a:pt x="997249" y="758407"/>
                      <a:pt x="1013860" y="760513"/>
                      <a:pt x="1033040" y="760042"/>
                    </a:cubicBezTo>
                    <a:cubicBezTo>
                      <a:pt x="1051757" y="760042"/>
                      <a:pt x="1068361" y="757937"/>
                      <a:pt x="1082867" y="753726"/>
                    </a:cubicBezTo>
                    <a:cubicBezTo>
                      <a:pt x="1097373" y="749515"/>
                      <a:pt x="1110708" y="743670"/>
                      <a:pt x="1122870" y="736181"/>
                    </a:cubicBezTo>
                    <a:cubicBezTo>
                      <a:pt x="1135032" y="728693"/>
                      <a:pt x="1146499" y="719570"/>
                      <a:pt x="1157257" y="708811"/>
                    </a:cubicBezTo>
                    <a:cubicBezTo>
                      <a:pt x="1168016" y="698051"/>
                      <a:pt x="1179946" y="686588"/>
                      <a:pt x="1193049" y="674424"/>
                    </a:cubicBezTo>
                    <a:cubicBezTo>
                      <a:pt x="1219717" y="685652"/>
                      <a:pt x="1245915" y="699922"/>
                      <a:pt x="1271650" y="717233"/>
                    </a:cubicBezTo>
                    <a:cubicBezTo>
                      <a:pt x="1267439" y="732202"/>
                      <a:pt x="1263460" y="746708"/>
                      <a:pt x="1259719" y="760744"/>
                    </a:cubicBezTo>
                    <a:cubicBezTo>
                      <a:pt x="1255979" y="774780"/>
                      <a:pt x="1253873" y="789749"/>
                      <a:pt x="1253403" y="805659"/>
                    </a:cubicBezTo>
                    <a:cubicBezTo>
                      <a:pt x="1253403" y="826242"/>
                      <a:pt x="1256681" y="845893"/>
                      <a:pt x="1263228" y="864610"/>
                    </a:cubicBezTo>
                    <a:cubicBezTo>
                      <a:pt x="1269776" y="883326"/>
                      <a:pt x="1279370" y="900633"/>
                      <a:pt x="1292002" y="916542"/>
                    </a:cubicBezTo>
                    <a:cubicBezTo>
                      <a:pt x="1304634" y="932452"/>
                      <a:pt x="1319372" y="945547"/>
                      <a:pt x="1336215" y="955843"/>
                    </a:cubicBezTo>
                    <a:cubicBezTo>
                      <a:pt x="1353058" y="966138"/>
                      <a:pt x="1371536" y="974089"/>
                      <a:pt x="1391656" y="979704"/>
                    </a:cubicBezTo>
                    <a:lnTo>
                      <a:pt x="1435168" y="989529"/>
                    </a:lnTo>
                    <a:cubicBezTo>
                      <a:pt x="1436571" y="1004498"/>
                      <a:pt x="1437273" y="1019004"/>
                      <a:pt x="1437273" y="1033040"/>
                    </a:cubicBezTo>
                    <a:cubicBezTo>
                      <a:pt x="1437273" y="1047546"/>
                      <a:pt x="1436571" y="1062045"/>
                      <a:pt x="1435168" y="1076551"/>
                    </a:cubicBezTo>
                    <a:lnTo>
                      <a:pt x="1391656" y="1086376"/>
                    </a:lnTo>
                    <a:cubicBezTo>
                      <a:pt x="1371536" y="1091057"/>
                      <a:pt x="1353058" y="1098777"/>
                      <a:pt x="1336215" y="1109536"/>
                    </a:cubicBezTo>
                    <a:cubicBezTo>
                      <a:pt x="1319372" y="1120294"/>
                      <a:pt x="1304866" y="1133628"/>
                      <a:pt x="1292704" y="1149538"/>
                    </a:cubicBezTo>
                    <a:cubicBezTo>
                      <a:pt x="1280542" y="1165447"/>
                      <a:pt x="1270948" y="1182522"/>
                      <a:pt x="1263930" y="1200769"/>
                    </a:cubicBezTo>
                    <a:cubicBezTo>
                      <a:pt x="1256912" y="1219015"/>
                      <a:pt x="1253403" y="1238897"/>
                      <a:pt x="1253403" y="1260421"/>
                    </a:cubicBezTo>
                    <a:cubicBezTo>
                      <a:pt x="1253403" y="1275861"/>
                      <a:pt x="1255277" y="1290598"/>
                      <a:pt x="1259018" y="1304634"/>
                    </a:cubicBezTo>
                    <a:cubicBezTo>
                      <a:pt x="1262758" y="1318670"/>
                      <a:pt x="1266969" y="1333408"/>
                      <a:pt x="1271650" y="1348847"/>
                    </a:cubicBezTo>
                    <a:cubicBezTo>
                      <a:pt x="1245915" y="1366160"/>
                      <a:pt x="1219717" y="1380428"/>
                      <a:pt x="1193049" y="1391656"/>
                    </a:cubicBezTo>
                    <a:cubicBezTo>
                      <a:pt x="1180417" y="1379024"/>
                      <a:pt x="1168718" y="1367564"/>
                      <a:pt x="1157959" y="1357269"/>
                    </a:cubicBezTo>
                    <a:cubicBezTo>
                      <a:pt x="1147201" y="1346973"/>
                      <a:pt x="1135502" y="1338089"/>
                      <a:pt x="1122870" y="1330600"/>
                    </a:cubicBezTo>
                    <a:cubicBezTo>
                      <a:pt x="1110237" y="1323112"/>
                      <a:pt x="1096903" y="1317035"/>
                      <a:pt x="1082867" y="1312354"/>
                    </a:cubicBezTo>
                    <a:cubicBezTo>
                      <a:pt x="1068831" y="1307673"/>
                      <a:pt x="1052220" y="1305567"/>
                      <a:pt x="1033040" y="1306038"/>
                    </a:cubicBezTo>
                    <a:cubicBezTo>
                      <a:pt x="1013860" y="1306038"/>
                      <a:pt x="997249" y="1308143"/>
                      <a:pt x="983213" y="1312354"/>
                    </a:cubicBezTo>
                    <a:cubicBezTo>
                      <a:pt x="969177" y="1316565"/>
                      <a:pt x="955843" y="1322410"/>
                      <a:pt x="943210" y="1329899"/>
                    </a:cubicBezTo>
                    <a:cubicBezTo>
                      <a:pt x="930578" y="1337387"/>
                      <a:pt x="919118" y="1346510"/>
                      <a:pt x="908823" y="1357269"/>
                    </a:cubicBezTo>
                    <a:cubicBezTo>
                      <a:pt x="898527" y="1368027"/>
                      <a:pt x="886597" y="1379494"/>
                      <a:pt x="873031" y="1391656"/>
                    </a:cubicBezTo>
                    <a:close/>
                    <a:moveTo>
                      <a:pt x="89830" y="1083569"/>
                    </a:moveTo>
                    <a:lnTo>
                      <a:pt x="89830" y="1302529"/>
                    </a:lnTo>
                    <a:cubicBezTo>
                      <a:pt x="89830" y="1314691"/>
                      <a:pt x="85385" y="1325218"/>
                      <a:pt x="76495" y="1334109"/>
                    </a:cubicBezTo>
                    <a:cubicBezTo>
                      <a:pt x="67606" y="1343001"/>
                      <a:pt x="57079" y="1347444"/>
                      <a:pt x="44915" y="1347444"/>
                    </a:cubicBezTo>
                    <a:cubicBezTo>
                      <a:pt x="32750" y="1347444"/>
                      <a:pt x="22223" y="1343001"/>
                      <a:pt x="13334" y="1334109"/>
                    </a:cubicBezTo>
                    <a:cubicBezTo>
                      <a:pt x="4445" y="1325218"/>
                      <a:pt x="0" y="1314691"/>
                      <a:pt x="0" y="1302529"/>
                    </a:cubicBezTo>
                    <a:lnTo>
                      <a:pt x="0" y="943210"/>
                    </a:lnTo>
                    <a:cubicBezTo>
                      <a:pt x="0" y="931048"/>
                      <a:pt x="4445" y="920521"/>
                      <a:pt x="13334" y="911630"/>
                    </a:cubicBezTo>
                    <a:cubicBezTo>
                      <a:pt x="22223" y="902738"/>
                      <a:pt x="32750" y="898296"/>
                      <a:pt x="44915" y="898296"/>
                    </a:cubicBezTo>
                    <a:lnTo>
                      <a:pt x="404233" y="898296"/>
                    </a:lnTo>
                    <a:cubicBezTo>
                      <a:pt x="416397" y="898296"/>
                      <a:pt x="426924" y="902738"/>
                      <a:pt x="435814" y="911630"/>
                    </a:cubicBezTo>
                    <a:cubicBezTo>
                      <a:pt x="444703" y="920521"/>
                      <a:pt x="449148" y="931048"/>
                      <a:pt x="449148" y="943210"/>
                    </a:cubicBezTo>
                    <a:cubicBezTo>
                      <a:pt x="449148" y="955372"/>
                      <a:pt x="444703" y="965899"/>
                      <a:pt x="435814" y="974791"/>
                    </a:cubicBezTo>
                    <a:cubicBezTo>
                      <a:pt x="426924" y="983683"/>
                      <a:pt x="416397" y="988125"/>
                      <a:pt x="404233" y="988125"/>
                    </a:cubicBezTo>
                    <a:lnTo>
                      <a:pt x="141060" y="988125"/>
                    </a:lnTo>
                    <a:cubicBezTo>
                      <a:pt x="163986" y="1037251"/>
                      <a:pt x="193227" y="1082636"/>
                      <a:pt x="228785" y="1124273"/>
                    </a:cubicBezTo>
                    <a:cubicBezTo>
                      <a:pt x="264342" y="1165911"/>
                      <a:pt x="304110" y="1202172"/>
                      <a:pt x="348090" y="1233051"/>
                    </a:cubicBezTo>
                    <a:cubicBezTo>
                      <a:pt x="392069" y="1263930"/>
                      <a:pt x="439791" y="1289195"/>
                      <a:pt x="491255" y="1308845"/>
                    </a:cubicBezTo>
                    <a:cubicBezTo>
                      <a:pt x="542720" y="1328495"/>
                      <a:pt x="595589" y="1340426"/>
                      <a:pt x="649861" y="1344636"/>
                    </a:cubicBezTo>
                    <a:cubicBezTo>
                      <a:pt x="677933" y="1379726"/>
                      <a:pt x="710447" y="1410373"/>
                      <a:pt x="747410" y="1436571"/>
                    </a:cubicBezTo>
                    <a:cubicBezTo>
                      <a:pt x="740862" y="1437042"/>
                      <a:pt x="734546" y="1437273"/>
                      <a:pt x="728462" y="1437273"/>
                    </a:cubicBezTo>
                    <a:cubicBezTo>
                      <a:pt x="722377" y="1437273"/>
                      <a:pt x="715829" y="1437273"/>
                      <a:pt x="708811" y="1437273"/>
                    </a:cubicBezTo>
                    <a:cubicBezTo>
                      <a:pt x="645650" y="1437273"/>
                      <a:pt x="583892" y="1429083"/>
                      <a:pt x="523538" y="1412710"/>
                    </a:cubicBezTo>
                    <a:cubicBezTo>
                      <a:pt x="463184" y="1396337"/>
                      <a:pt x="406105" y="1372940"/>
                      <a:pt x="352300" y="1342531"/>
                    </a:cubicBezTo>
                    <a:cubicBezTo>
                      <a:pt x="298496" y="1312122"/>
                      <a:pt x="249137" y="1275159"/>
                      <a:pt x="204222" y="1231648"/>
                    </a:cubicBezTo>
                    <a:cubicBezTo>
                      <a:pt x="159307" y="1188136"/>
                      <a:pt x="121177" y="1138779"/>
                      <a:pt x="89830" y="1083569"/>
                    </a:cubicBezTo>
                    <a:close/>
                    <a:moveTo>
                      <a:pt x="1122870" y="1033040"/>
                    </a:moveTo>
                    <a:cubicBezTo>
                      <a:pt x="1122870" y="1020878"/>
                      <a:pt x="1120533" y="1009411"/>
                      <a:pt x="1115852" y="998652"/>
                    </a:cubicBezTo>
                    <a:cubicBezTo>
                      <a:pt x="1111171" y="987894"/>
                      <a:pt x="1104855" y="978300"/>
                      <a:pt x="1096903" y="969879"/>
                    </a:cubicBezTo>
                    <a:cubicBezTo>
                      <a:pt x="1088952" y="961457"/>
                      <a:pt x="1079358" y="954909"/>
                      <a:pt x="1068130" y="950228"/>
                    </a:cubicBezTo>
                    <a:cubicBezTo>
                      <a:pt x="1056901" y="945547"/>
                      <a:pt x="1045202" y="943210"/>
                      <a:pt x="1033040" y="943210"/>
                    </a:cubicBezTo>
                    <a:cubicBezTo>
                      <a:pt x="1020408" y="943210"/>
                      <a:pt x="1008709" y="945547"/>
                      <a:pt x="997950" y="950228"/>
                    </a:cubicBezTo>
                    <a:cubicBezTo>
                      <a:pt x="987192" y="954909"/>
                      <a:pt x="977830" y="961226"/>
                      <a:pt x="969879" y="969177"/>
                    </a:cubicBezTo>
                    <a:cubicBezTo>
                      <a:pt x="961927" y="977128"/>
                      <a:pt x="955372" y="986722"/>
                      <a:pt x="950228" y="997950"/>
                    </a:cubicBezTo>
                    <a:cubicBezTo>
                      <a:pt x="945084" y="1009179"/>
                      <a:pt x="942740" y="1020878"/>
                      <a:pt x="943210" y="1033040"/>
                    </a:cubicBezTo>
                    <a:cubicBezTo>
                      <a:pt x="943210" y="1045672"/>
                      <a:pt x="945547" y="1057371"/>
                      <a:pt x="950228" y="1068130"/>
                    </a:cubicBezTo>
                    <a:cubicBezTo>
                      <a:pt x="954909" y="1078888"/>
                      <a:pt x="961226" y="1088482"/>
                      <a:pt x="969177" y="1096903"/>
                    </a:cubicBezTo>
                    <a:cubicBezTo>
                      <a:pt x="977128" y="1105325"/>
                      <a:pt x="986490" y="1111641"/>
                      <a:pt x="997249" y="1115852"/>
                    </a:cubicBezTo>
                    <a:cubicBezTo>
                      <a:pt x="1008007" y="1120062"/>
                      <a:pt x="1019937" y="1122399"/>
                      <a:pt x="1033040" y="1122870"/>
                    </a:cubicBezTo>
                    <a:cubicBezTo>
                      <a:pt x="1045672" y="1122870"/>
                      <a:pt x="1057371" y="1120533"/>
                      <a:pt x="1068130" y="1115852"/>
                    </a:cubicBezTo>
                    <a:cubicBezTo>
                      <a:pt x="1078888" y="1111171"/>
                      <a:pt x="1088250" y="1104855"/>
                      <a:pt x="1096201" y="1096903"/>
                    </a:cubicBezTo>
                    <a:cubicBezTo>
                      <a:pt x="1104153" y="1088952"/>
                      <a:pt x="1110708" y="1079358"/>
                      <a:pt x="1115852" y="1068130"/>
                    </a:cubicBezTo>
                    <a:cubicBezTo>
                      <a:pt x="1120996" y="1056901"/>
                      <a:pt x="1123340" y="1045202"/>
                      <a:pt x="1122870" y="103304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6" name="Graphic 14">
                <a:extLst>
                  <a:ext uri="{FF2B5EF4-FFF2-40B4-BE49-F238E27FC236}">
                    <a16:creationId xmlns:a16="http://schemas.microsoft.com/office/drawing/2014/main" id="{9069B920-DCA0-EF59-79BA-735792D55C82}"/>
                  </a:ext>
                  <a:ext uri="{C183D7F6-B498-43B3-948B-1728B52AA6E4}">
                    <adec:decorative xmlns:adec="http://schemas.microsoft.com/office/drawing/2017/decorative" val="1"/>
                  </a:ext>
                </a:extLst>
              </p:cNvPr>
              <p:cNvSpPr>
                <a:spLocks noChangeAspect="1"/>
              </p:cNvSpPr>
              <p:nvPr/>
            </p:nvSpPr>
            <p:spPr>
              <a:xfrm>
                <a:off x="9154001" y="3301038"/>
                <a:ext cx="548640" cy="548640"/>
              </a:xfrm>
              <a:custGeom>
                <a:avLst/>
                <a:gdLst>
                  <a:gd name="connsiteX0" fmla="*/ 23577 w 380532"/>
                  <a:gd name="connsiteY0" fmla="*/ 171215 h 380532"/>
                  <a:gd name="connsiteX1" fmla="*/ 707 w 380532"/>
                  <a:gd name="connsiteY1" fmla="*/ 171215 h 380532"/>
                  <a:gd name="connsiteX2" fmla="*/ 171215 w 380532"/>
                  <a:gd name="connsiteY2" fmla="*/ 707 h 380532"/>
                  <a:gd name="connsiteX3" fmla="*/ 171215 w 380532"/>
                  <a:gd name="connsiteY3" fmla="*/ 23579 h 380532"/>
                  <a:gd name="connsiteX4" fmla="*/ 185503 w 380532"/>
                  <a:gd name="connsiteY4" fmla="*/ 37866 h 380532"/>
                  <a:gd name="connsiteX5" fmla="*/ 199790 w 380532"/>
                  <a:gd name="connsiteY5" fmla="*/ 23579 h 380532"/>
                  <a:gd name="connsiteX6" fmla="*/ 199790 w 380532"/>
                  <a:gd name="connsiteY6" fmla="*/ 0 h 380532"/>
                  <a:gd name="connsiteX7" fmla="*/ 379826 w 380532"/>
                  <a:gd name="connsiteY7" fmla="*/ 171215 h 380532"/>
                  <a:gd name="connsiteX8" fmla="*/ 356953 w 380532"/>
                  <a:gd name="connsiteY8" fmla="*/ 171215 h 380532"/>
                  <a:gd name="connsiteX9" fmla="*/ 342665 w 380532"/>
                  <a:gd name="connsiteY9" fmla="*/ 185503 h 380532"/>
                  <a:gd name="connsiteX10" fmla="*/ 356953 w 380532"/>
                  <a:gd name="connsiteY10" fmla="*/ 199790 h 380532"/>
                  <a:gd name="connsiteX11" fmla="*/ 380533 w 380532"/>
                  <a:gd name="connsiteY11" fmla="*/ 199790 h 380532"/>
                  <a:gd name="connsiteX12" fmla="*/ 199790 w 380532"/>
                  <a:gd name="connsiteY12" fmla="*/ 380533 h 380532"/>
                  <a:gd name="connsiteX13" fmla="*/ 199790 w 380532"/>
                  <a:gd name="connsiteY13" fmla="*/ 356953 h 380532"/>
                  <a:gd name="connsiteX14" fmla="*/ 185503 w 380532"/>
                  <a:gd name="connsiteY14" fmla="*/ 342665 h 380532"/>
                  <a:gd name="connsiteX15" fmla="*/ 171215 w 380532"/>
                  <a:gd name="connsiteY15" fmla="*/ 356953 h 380532"/>
                  <a:gd name="connsiteX16" fmla="*/ 171215 w 380532"/>
                  <a:gd name="connsiteY16" fmla="*/ 379826 h 380532"/>
                  <a:gd name="connsiteX17" fmla="*/ 0 w 380532"/>
                  <a:gd name="connsiteY17" fmla="*/ 199790 h 380532"/>
                  <a:gd name="connsiteX18" fmla="*/ 23577 w 380532"/>
                  <a:gd name="connsiteY18" fmla="*/ 199790 h 380532"/>
                  <a:gd name="connsiteX19" fmla="*/ 37865 w 380532"/>
                  <a:gd name="connsiteY19" fmla="*/ 185503 h 380532"/>
                  <a:gd name="connsiteX20" fmla="*/ 23577 w 380532"/>
                  <a:gd name="connsiteY20" fmla="*/ 171215 h 380532"/>
                  <a:gd name="connsiteX21" fmla="*/ 240820 w 380532"/>
                  <a:gd name="connsiteY21" fmla="*/ 181232 h 380532"/>
                  <a:gd name="connsiteX22" fmla="*/ 198990 w 380532"/>
                  <a:gd name="connsiteY22" fmla="*/ 140462 h 380532"/>
                  <a:gd name="connsiteX23" fmla="*/ 122253 w 380532"/>
                  <a:gd name="connsiteY23" fmla="*/ 109883 h 380532"/>
                  <a:gd name="connsiteX24" fmla="*/ 109879 w 380532"/>
                  <a:gd name="connsiteY24" fmla="*/ 122258 h 380532"/>
                  <a:gd name="connsiteX25" fmla="*/ 140459 w 380532"/>
                  <a:gd name="connsiteY25" fmla="*/ 198994 h 380532"/>
                  <a:gd name="connsiteX26" fmla="*/ 181228 w 380532"/>
                  <a:gd name="connsiteY26" fmla="*/ 240822 h 380532"/>
                  <a:gd name="connsiteX27" fmla="*/ 263627 w 380532"/>
                  <a:gd name="connsiteY27" fmla="*/ 276137 h 380532"/>
                  <a:gd name="connsiteX28" fmla="*/ 276135 w 380532"/>
                  <a:gd name="connsiteY28" fmla="*/ 263631 h 380532"/>
                  <a:gd name="connsiteX29" fmla="*/ 240820 w 380532"/>
                  <a:gd name="connsiteY29" fmla="*/ 181232 h 380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80532" h="380532">
                    <a:moveTo>
                      <a:pt x="23577" y="171215"/>
                    </a:moveTo>
                    <a:lnTo>
                      <a:pt x="707" y="171215"/>
                    </a:lnTo>
                    <a:cubicBezTo>
                      <a:pt x="9642" y="81216"/>
                      <a:pt x="81216" y="9642"/>
                      <a:pt x="171215" y="707"/>
                    </a:cubicBezTo>
                    <a:lnTo>
                      <a:pt x="171215" y="23579"/>
                    </a:lnTo>
                    <a:cubicBezTo>
                      <a:pt x="171215" y="31469"/>
                      <a:pt x="177612" y="37866"/>
                      <a:pt x="185503" y="37866"/>
                    </a:cubicBezTo>
                    <a:cubicBezTo>
                      <a:pt x="193393" y="37866"/>
                      <a:pt x="199790" y="31469"/>
                      <a:pt x="199790" y="23579"/>
                    </a:cubicBezTo>
                    <a:lnTo>
                      <a:pt x="199790" y="0"/>
                    </a:lnTo>
                    <a:cubicBezTo>
                      <a:pt x="294225" y="4650"/>
                      <a:pt x="370577" y="78063"/>
                      <a:pt x="379826" y="171215"/>
                    </a:cubicBezTo>
                    <a:lnTo>
                      <a:pt x="356953" y="171215"/>
                    </a:lnTo>
                    <a:cubicBezTo>
                      <a:pt x="349062" y="171215"/>
                      <a:pt x="342665" y="177612"/>
                      <a:pt x="342665" y="185503"/>
                    </a:cubicBezTo>
                    <a:cubicBezTo>
                      <a:pt x="342665" y="193393"/>
                      <a:pt x="349062" y="199790"/>
                      <a:pt x="356953" y="199790"/>
                    </a:cubicBezTo>
                    <a:lnTo>
                      <a:pt x="380533" y="199790"/>
                    </a:lnTo>
                    <a:cubicBezTo>
                      <a:pt x="375725" y="297422"/>
                      <a:pt x="297422" y="375725"/>
                      <a:pt x="199790" y="380533"/>
                    </a:cubicBezTo>
                    <a:lnTo>
                      <a:pt x="199790" y="356953"/>
                    </a:lnTo>
                    <a:cubicBezTo>
                      <a:pt x="199790" y="349062"/>
                      <a:pt x="193393" y="342665"/>
                      <a:pt x="185503" y="342665"/>
                    </a:cubicBezTo>
                    <a:cubicBezTo>
                      <a:pt x="177612" y="342665"/>
                      <a:pt x="171215" y="349062"/>
                      <a:pt x="171215" y="356953"/>
                    </a:cubicBezTo>
                    <a:lnTo>
                      <a:pt x="171215" y="379826"/>
                    </a:lnTo>
                    <a:cubicBezTo>
                      <a:pt x="78063" y="370577"/>
                      <a:pt x="4650" y="294225"/>
                      <a:pt x="0" y="199790"/>
                    </a:cubicBezTo>
                    <a:lnTo>
                      <a:pt x="23577" y="199790"/>
                    </a:lnTo>
                    <a:cubicBezTo>
                      <a:pt x="31468" y="199790"/>
                      <a:pt x="37865" y="193393"/>
                      <a:pt x="37865" y="185503"/>
                    </a:cubicBezTo>
                    <a:cubicBezTo>
                      <a:pt x="37865" y="177612"/>
                      <a:pt x="31468" y="171215"/>
                      <a:pt x="23577" y="171215"/>
                    </a:cubicBezTo>
                    <a:close/>
                    <a:moveTo>
                      <a:pt x="240820" y="181232"/>
                    </a:moveTo>
                    <a:cubicBezTo>
                      <a:pt x="232846" y="162624"/>
                      <a:pt x="217796" y="147955"/>
                      <a:pt x="198990" y="140462"/>
                    </a:cubicBezTo>
                    <a:lnTo>
                      <a:pt x="122253" y="109883"/>
                    </a:lnTo>
                    <a:cubicBezTo>
                      <a:pt x="114485" y="106788"/>
                      <a:pt x="106783" y="114489"/>
                      <a:pt x="109879" y="122258"/>
                    </a:cubicBezTo>
                    <a:lnTo>
                      <a:pt x="140459" y="198994"/>
                    </a:lnTo>
                    <a:cubicBezTo>
                      <a:pt x="147953" y="217798"/>
                      <a:pt x="162622" y="232848"/>
                      <a:pt x="181228" y="240822"/>
                    </a:cubicBezTo>
                    <a:lnTo>
                      <a:pt x="263627" y="276137"/>
                    </a:lnTo>
                    <a:cubicBezTo>
                      <a:pt x="271531" y="279524"/>
                      <a:pt x="279522" y="271533"/>
                      <a:pt x="276135" y="263631"/>
                    </a:cubicBezTo>
                    <a:lnTo>
                      <a:pt x="240820" y="181232"/>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47" name="Graphic 73">
                <a:extLst>
                  <a:ext uri="{FF2B5EF4-FFF2-40B4-BE49-F238E27FC236}">
                    <a16:creationId xmlns:a16="http://schemas.microsoft.com/office/drawing/2014/main" id="{17B9FFB2-D971-4CE7-1748-27C8B46C68C0}"/>
                  </a:ext>
                  <a:ext uri="{C183D7F6-B498-43B3-948B-1728B52AA6E4}">
                    <adec:decorative xmlns:adec="http://schemas.microsoft.com/office/drawing/2017/decorative" val="1"/>
                  </a:ext>
                </a:extLst>
              </p:cNvPr>
              <p:cNvSpPr>
                <a:spLocks noChangeAspect="1"/>
              </p:cNvSpPr>
              <p:nvPr/>
            </p:nvSpPr>
            <p:spPr>
              <a:xfrm>
                <a:off x="6931438" y="3301038"/>
                <a:ext cx="548640" cy="548640"/>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grpSp>
      <p:sp>
        <p:nvSpPr>
          <p:cNvPr id="9" name="TextBox 8">
            <a:extLst>
              <a:ext uri="{FF2B5EF4-FFF2-40B4-BE49-F238E27FC236}">
                <a16:creationId xmlns:a16="http://schemas.microsoft.com/office/drawing/2014/main" id="{9CFBDE45-65BA-BD73-3862-80CA1AFBBFDA}"/>
              </a:ext>
            </a:extLst>
          </p:cNvPr>
          <p:cNvSpPr txBox="1"/>
          <p:nvPr/>
        </p:nvSpPr>
        <p:spPr>
          <a:xfrm>
            <a:off x="586740" y="1989683"/>
            <a:ext cx="11018520" cy="721422"/>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6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Problems to solve</a:t>
            </a:r>
          </a:p>
        </p:txBody>
      </p:sp>
      <p:sp>
        <p:nvSpPr>
          <p:cNvPr id="53" name="Title 8">
            <a:extLst>
              <a:ext uri="{FF2B5EF4-FFF2-40B4-BE49-F238E27FC236}">
                <a16:creationId xmlns:a16="http://schemas.microsoft.com/office/drawing/2014/main" id="{57AB8AE2-09B4-27D3-F8EE-11F0AC387EF1}"/>
              </a:ext>
            </a:extLst>
          </p:cNvPr>
          <p:cNvSpPr>
            <a:spLocks noGrp="1"/>
          </p:cNvSpPr>
          <p:nvPr>
            <p:ph type="title"/>
          </p:nvPr>
        </p:nvSpPr>
        <p:spPr>
          <a:xfrm>
            <a:off x="609600" y="609599"/>
            <a:ext cx="10972800" cy="822960"/>
          </a:xfrm>
        </p:spPr>
        <p:txBody>
          <a:bodyPr/>
          <a:lstStyle/>
          <a:p>
            <a:r>
              <a:rPr lang="en-US"/>
              <a:t>Cloud Native</a:t>
            </a:r>
            <a:endParaRPr lang="en-US">
              <a:solidFill>
                <a:schemeClr val="bg1"/>
              </a:solidFill>
            </a:endParaRPr>
          </a:p>
        </p:txBody>
      </p:sp>
    </p:spTree>
    <p:extLst>
      <p:ext uri="{BB962C8B-B14F-4D97-AF65-F5344CB8AC3E}">
        <p14:creationId xmlns:p14="http://schemas.microsoft.com/office/powerpoint/2010/main" val="2375766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par>
                                <p:cTn id="8" presetID="42" presetClass="path" presetSubtype="0" decel="100000" fill="hold" grpId="1" nodeType="withEffect">
                                  <p:stCondLst>
                                    <p:cond delay="0"/>
                                  </p:stCondLst>
                                  <p:childTnLst>
                                    <p:animMotion origin="layout" path="M 0 0.04606 L 0 0 " pathEditMode="relative" rAng="0" ptsTypes="AA">
                                      <p:cBhvr>
                                        <p:cTn id="9" dur="500" fill="hold"/>
                                        <p:tgtEl>
                                          <p:spTgt spid="53"/>
                                        </p:tgtEl>
                                        <p:attrNameLst>
                                          <p:attrName>ppt_x</p:attrName>
                                          <p:attrName>ppt_y</p:attrName>
                                        </p:attrNameLst>
                                      </p:cBhvr>
                                      <p:rCtr x="0" y="-2315"/>
                                    </p:animMotion>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42" presetClass="path" presetSubtype="0" decel="100000" fill="hold" grpId="1" nodeType="withEffect">
                                  <p:stCondLst>
                                    <p:cond delay="0"/>
                                  </p:stCondLst>
                                  <p:childTnLst>
                                    <p:animMotion origin="layout" path="M 0 0.04606 L 0 0 " pathEditMode="relative" rAng="0" ptsTypes="AA">
                                      <p:cBhvr>
                                        <p:cTn id="15" dur="500" fill="hold"/>
                                        <p:tgtEl>
                                          <p:spTgt spid="9"/>
                                        </p:tgtEl>
                                        <p:attrNameLst>
                                          <p:attrName>ppt_x</p:attrName>
                                          <p:attrName>ppt_y</p:attrName>
                                        </p:attrNameLst>
                                      </p:cBhvr>
                                      <p:rCtr x="0" y="-2315"/>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42" presetClass="path" presetSubtype="0" decel="100000" fill="hold" nodeType="withEffect">
                                  <p:stCondLst>
                                    <p:cond delay="0"/>
                                  </p:stCondLst>
                                  <p:childTnLst>
                                    <p:animMotion origin="layout" path="M 0 0.04606 L 0 0 " pathEditMode="relative" rAng="0" ptsTypes="AA">
                                      <p:cBhvr>
                                        <p:cTn id="21" dur="500" fill="hold"/>
                                        <p:tgtEl>
                                          <p:spTgt spid="22"/>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53" grpId="0"/>
      <p:bldP spid="5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7723FA5-0F9E-5CC6-BE60-567BB941AB19}"/>
              </a:ext>
              <a:ext uri="{C183D7F6-B498-43B3-948B-1728B52AA6E4}">
                <adec:decorative xmlns:adec="http://schemas.microsoft.com/office/drawing/2017/decorative" val="1"/>
              </a:ext>
            </a:extLst>
          </p:cNvPr>
          <p:cNvSpPr txBox="1"/>
          <p:nvPr/>
        </p:nvSpPr>
        <p:spPr>
          <a:xfrm>
            <a:off x="2882518" y="731801"/>
            <a:ext cx="6182770" cy="228251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endParaRPr lang="en-US" sz="9948" b="1" kern="0" spc="-75">
              <a:latin typeface="Segoe UI Semibold" panose="020B0502040204020203" pitchFamily="34" charset="0"/>
              <a:cs typeface="Segoe UI Semibold" panose="020B0502040204020203" pitchFamily="34" charset="0"/>
            </a:endParaRPr>
          </a:p>
        </p:txBody>
      </p:sp>
      <p:pic>
        <p:nvPicPr>
          <p:cNvPr id="5" name="Picture 4" descr=".NET Aspire logo">
            <a:extLst>
              <a:ext uri="{FF2B5EF4-FFF2-40B4-BE49-F238E27FC236}">
                <a16:creationId xmlns:a16="http://schemas.microsoft.com/office/drawing/2014/main" id="{EDE4B226-BF59-DD80-B46D-B38CFE82BB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574758" y="960264"/>
            <a:ext cx="5425204" cy="1456880"/>
          </a:xfrm>
          <a:prstGeom prst="rect">
            <a:avLst/>
          </a:prstGeom>
        </p:spPr>
      </p:pic>
      <p:sp>
        <p:nvSpPr>
          <p:cNvPr id="57" name="TextBox 56">
            <a:extLst>
              <a:ext uri="{FF2B5EF4-FFF2-40B4-BE49-F238E27FC236}">
                <a16:creationId xmlns:a16="http://schemas.microsoft.com/office/drawing/2014/main" id="{6F0696DA-AD91-A9CC-C02C-2715E0DD8C45}"/>
              </a:ext>
            </a:extLst>
          </p:cNvPr>
          <p:cNvSpPr txBox="1"/>
          <p:nvPr/>
        </p:nvSpPr>
        <p:spPr>
          <a:xfrm>
            <a:off x="2237682" y="3428939"/>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Smart Defaults</a:t>
            </a:r>
          </a:p>
        </p:txBody>
      </p:sp>
      <p:sp>
        <p:nvSpPr>
          <p:cNvPr id="58" name="TextBox 57">
            <a:extLst>
              <a:ext uri="{FF2B5EF4-FFF2-40B4-BE49-F238E27FC236}">
                <a16:creationId xmlns:a16="http://schemas.microsoft.com/office/drawing/2014/main" id="{BDDFFCEE-376A-7227-C67A-E7F8E9C0343A}"/>
              </a:ext>
            </a:extLst>
          </p:cNvPr>
          <p:cNvSpPr txBox="1"/>
          <p:nvPr/>
        </p:nvSpPr>
        <p:spPr>
          <a:xfrm>
            <a:off x="6287359" y="3428939"/>
            <a:ext cx="3736223"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Developer Dashboard</a:t>
            </a:r>
          </a:p>
        </p:txBody>
      </p:sp>
      <p:sp>
        <p:nvSpPr>
          <p:cNvPr id="59" name="TextBox 58">
            <a:extLst>
              <a:ext uri="{FF2B5EF4-FFF2-40B4-BE49-F238E27FC236}">
                <a16:creationId xmlns:a16="http://schemas.microsoft.com/office/drawing/2014/main" id="{8EAECDA8-2113-EF21-90C4-37414A2EB1C2}"/>
              </a:ext>
            </a:extLst>
          </p:cNvPr>
          <p:cNvSpPr txBox="1"/>
          <p:nvPr/>
        </p:nvSpPr>
        <p:spPr>
          <a:xfrm>
            <a:off x="2237682"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Orchestration</a:t>
            </a:r>
          </a:p>
        </p:txBody>
      </p:sp>
      <p:sp>
        <p:nvSpPr>
          <p:cNvPr id="60" name="TextBox 59">
            <a:extLst>
              <a:ext uri="{FF2B5EF4-FFF2-40B4-BE49-F238E27FC236}">
                <a16:creationId xmlns:a16="http://schemas.microsoft.com/office/drawing/2014/main" id="{3AE55DF2-574F-2C71-6B87-4E7A8FA65F6E}"/>
              </a:ext>
            </a:extLst>
          </p:cNvPr>
          <p:cNvSpPr txBox="1"/>
          <p:nvPr/>
        </p:nvSpPr>
        <p:spPr>
          <a:xfrm>
            <a:off x="6287360" y="4276415"/>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Service Discovery</a:t>
            </a:r>
          </a:p>
        </p:txBody>
      </p:sp>
      <p:sp>
        <p:nvSpPr>
          <p:cNvPr id="4" name="TextBox 3">
            <a:extLst>
              <a:ext uri="{FF2B5EF4-FFF2-40B4-BE49-F238E27FC236}">
                <a16:creationId xmlns:a16="http://schemas.microsoft.com/office/drawing/2014/main" id="{2A2849DE-C5CF-4C8F-35B8-14ACC7AD892D}"/>
              </a:ext>
            </a:extLst>
          </p:cNvPr>
          <p:cNvSpPr txBox="1"/>
          <p:nvPr/>
        </p:nvSpPr>
        <p:spPr>
          <a:xfrm>
            <a:off x="2121418" y="2233266"/>
            <a:ext cx="7949165" cy="954088"/>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pPr algn="ctr" defTabSz="914184" fontAlgn="base">
              <a:spcBef>
                <a:spcPct val="0"/>
              </a:spcBef>
              <a:spcAft>
                <a:spcPct val="0"/>
              </a:spcAft>
              <a:defRPr/>
            </a:pPr>
            <a:r>
              <a:rPr lang="en-US" sz="2000" b="1" kern="0" dirty="0">
                <a:ln w="3175">
                  <a:noFill/>
                </a:ln>
                <a:solidFill>
                  <a:srgbClr val="FFFFFF"/>
                </a:solidFill>
                <a:latin typeface="Open Sans" panose="020B0606030504020204" pitchFamily="34" charset="0"/>
                <a:ea typeface="Open Sans" panose="020B0606030504020204" pitchFamily="34" charset="0"/>
                <a:cs typeface="Open Sans" panose="020B0606030504020204" pitchFamily="34" charset="0"/>
              </a:rPr>
              <a:t>Your building blocks for app development</a:t>
            </a:r>
          </a:p>
        </p:txBody>
      </p:sp>
      <p:sp>
        <p:nvSpPr>
          <p:cNvPr id="61" name="TextBox 60">
            <a:extLst>
              <a:ext uri="{FF2B5EF4-FFF2-40B4-BE49-F238E27FC236}">
                <a16:creationId xmlns:a16="http://schemas.microsoft.com/office/drawing/2014/main" id="{6B1DB59E-D497-2683-30BD-1600A87AC873}"/>
              </a:ext>
            </a:extLst>
          </p:cNvPr>
          <p:cNvSpPr txBox="1"/>
          <p:nvPr/>
        </p:nvSpPr>
        <p:spPr>
          <a:xfrm>
            <a:off x="6287360"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Deployment</a:t>
            </a:r>
          </a:p>
        </p:txBody>
      </p:sp>
      <p:sp>
        <p:nvSpPr>
          <p:cNvPr id="2" name="TextBox 1">
            <a:extLst>
              <a:ext uri="{FF2B5EF4-FFF2-40B4-BE49-F238E27FC236}">
                <a16:creationId xmlns:a16="http://schemas.microsoft.com/office/drawing/2014/main" id="{8D8F07D5-626B-DDA9-CD00-771AC86161F3}"/>
              </a:ext>
            </a:extLst>
          </p:cNvPr>
          <p:cNvSpPr txBox="1"/>
          <p:nvPr/>
        </p:nvSpPr>
        <p:spPr>
          <a:xfrm>
            <a:off x="2237682" y="5123891"/>
            <a:ext cx="3736222" cy="605892"/>
          </a:xfrm>
          <a:prstGeom prst="roundRect">
            <a:avLst>
              <a:gd name="adj" fmla="val 50000"/>
            </a:avLst>
          </a:prstGeom>
          <a:solidFill>
            <a:schemeClr val="bg1"/>
          </a:solidFill>
          <a:ln w="38100">
            <a:noFill/>
          </a:ln>
          <a:effectLst>
            <a:outerShdw blurRad="101600" dist="76200" dir="2700000" algn="tl" rotWithShape="0">
              <a:srgbClr val="562920">
                <a:alpha val="14902"/>
              </a:srgbClr>
            </a:outerShdw>
          </a:effectLst>
        </p:spPr>
        <p:txBody>
          <a:bodyPr wrap="square" lIns="0" tIns="45714" rIns="0" bIns="45714" anchor="b" anchorCtr="0">
            <a:spAutoFit/>
          </a:bodyPr>
          <a:lstStyle/>
          <a:p>
            <a:pPr algn="ctr" defTabSz="457109">
              <a:defRPr/>
            </a:pPr>
            <a:r>
              <a:rPr lang="en-US" sz="2200" b="1" kern="0" spc="-75">
                <a:latin typeface="Segoe UI Semibold" panose="020B0502040204020203" pitchFamily="34" charset="0"/>
                <a:cs typeface="Segoe UI Semibold" panose="020B0502040204020203" pitchFamily="34" charset="0"/>
              </a:rPr>
              <a:t>Integrations</a:t>
            </a:r>
          </a:p>
        </p:txBody>
      </p:sp>
      <p:sp>
        <p:nvSpPr>
          <p:cNvPr id="3" name="Title 2">
            <a:extLst>
              <a:ext uri="{FF2B5EF4-FFF2-40B4-BE49-F238E27FC236}">
                <a16:creationId xmlns:a16="http://schemas.microsoft.com/office/drawing/2014/main" id="{5FF271A9-7C93-DF3F-4614-C2662CF1B760}"/>
              </a:ext>
            </a:extLst>
          </p:cNvPr>
          <p:cNvSpPr>
            <a:spLocks noGrp="1"/>
          </p:cNvSpPr>
          <p:nvPr>
            <p:ph type="title"/>
          </p:nvPr>
        </p:nvSpPr>
        <p:spPr>
          <a:xfrm>
            <a:off x="838200" y="-1325563"/>
            <a:ext cx="10515600" cy="1325563"/>
          </a:xfrm>
        </p:spPr>
        <p:txBody>
          <a:bodyPr vert="horz" lIns="91440" tIns="45720" rIns="91440" bIns="45720" rtlCol="0" anchor="b">
            <a:normAutofit/>
          </a:bodyPr>
          <a:lstStyle/>
          <a:p>
            <a:r>
              <a:rPr lang="en-US"/>
              <a:t>.NET Aspire Includes…</a:t>
            </a:r>
          </a:p>
        </p:txBody>
      </p:sp>
    </p:spTree>
    <p:extLst>
      <p:ext uri="{BB962C8B-B14F-4D97-AF65-F5344CB8AC3E}">
        <p14:creationId xmlns:p14="http://schemas.microsoft.com/office/powerpoint/2010/main" val="538462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nodeType="withEffect">
                                  <p:stCondLst>
                                    <p:cond delay="0"/>
                                  </p:stCondLst>
                                  <p:childTnLst>
                                    <p:animMotion origin="layout" path="M 5E-6 0.04606 L 5E-6 3.7037E-6 " pathEditMode="relative" rAng="0" ptsTypes="AA">
                                      <p:cBhvr>
                                        <p:cTn id="9" dur="500" fill="hold"/>
                                        <p:tgtEl>
                                          <p:spTgt spid="5"/>
                                        </p:tgtEl>
                                        <p:attrNameLst>
                                          <p:attrName>ppt_x</p:attrName>
                                          <p:attrName>ppt_y</p:attrName>
                                        </p:attrNameLst>
                                      </p:cBhvr>
                                      <p:rCtr x="0" y="-2315"/>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42" presetClass="path" presetSubtype="0" decel="100000" fill="hold" grpId="1" nodeType="withEffect">
                                  <p:stCondLst>
                                    <p:cond delay="0"/>
                                  </p:stCondLst>
                                  <p:childTnLst>
                                    <p:animMotion origin="layout" path="M 0 0.04606 L 0 0 " pathEditMode="relative" rAng="0" ptsTypes="AA">
                                      <p:cBhvr>
                                        <p:cTn id="18" dur="500" fill="hold"/>
                                        <p:tgtEl>
                                          <p:spTgt spid="4"/>
                                        </p:tgtEl>
                                        <p:attrNameLst>
                                          <p:attrName>ppt_x</p:attrName>
                                          <p:attrName>ppt_y</p:attrName>
                                        </p:attrNameLst>
                                      </p:cBhvr>
                                      <p:rCtr x="0" y="-2315"/>
                                    </p:animMotion>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58"/>
                                        </p:tgtEl>
                                        <p:attrNameLst>
                                          <p:attrName>style.visibility</p:attrName>
                                        </p:attrNameLst>
                                      </p:cBhvr>
                                      <p:to>
                                        <p:strVal val="visible"/>
                                      </p:to>
                                    </p:set>
                                    <p:animEffect transition="in" filter="fade">
                                      <p:cBhvr>
                                        <p:cTn id="26" dur="500"/>
                                        <p:tgtEl>
                                          <p:spTgt spid="5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59"/>
                                        </p:tgtEl>
                                        <p:attrNameLst>
                                          <p:attrName>style.visibility</p:attrName>
                                        </p:attrNameLst>
                                      </p:cBhvr>
                                      <p:to>
                                        <p:strVal val="visible"/>
                                      </p:to>
                                    </p:set>
                                    <p:animEffect transition="in" filter="fade">
                                      <p:cBhvr>
                                        <p:cTn id="30" dur="500"/>
                                        <p:tgtEl>
                                          <p:spTgt spid="59"/>
                                        </p:tgtEl>
                                      </p:cBhvr>
                                    </p:animEffect>
                                  </p:childTnLst>
                                </p:cTn>
                              </p:par>
                            </p:childTnLst>
                          </p:cTn>
                        </p:par>
                        <p:par>
                          <p:cTn id="31" fill="hold">
                            <p:stCondLst>
                              <p:cond delay="2500"/>
                            </p:stCondLst>
                            <p:childTnLst>
                              <p:par>
                                <p:cTn id="32" presetID="10" presetClass="entr" presetSubtype="0" fill="hold" grpId="0" nodeType="after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fade">
                                      <p:cBhvr>
                                        <p:cTn id="38" dur="500"/>
                                        <p:tgtEl>
                                          <p:spTgt spid="2"/>
                                        </p:tgtEl>
                                      </p:cBhvr>
                                    </p:animEffect>
                                  </p:childTnLst>
                                </p:cTn>
                              </p:par>
                            </p:childTnLst>
                          </p:cTn>
                        </p:par>
                        <p:par>
                          <p:cTn id="39" fill="hold">
                            <p:stCondLst>
                              <p:cond delay="3500"/>
                            </p:stCondLst>
                            <p:childTnLst>
                              <p:par>
                                <p:cTn id="40" presetID="10" presetClass="entr" presetSubtype="0" fill="hold" grpId="0" nodeType="afterEffect">
                                  <p:stCondLst>
                                    <p:cond delay="0"/>
                                  </p:stCondLst>
                                  <p:childTnLst>
                                    <p:set>
                                      <p:cBhvr>
                                        <p:cTn id="41" dur="1" fill="hold">
                                          <p:stCondLst>
                                            <p:cond delay="0"/>
                                          </p:stCondLst>
                                        </p:cTn>
                                        <p:tgtEl>
                                          <p:spTgt spid="61"/>
                                        </p:tgtEl>
                                        <p:attrNameLst>
                                          <p:attrName>style.visibility</p:attrName>
                                        </p:attrNameLst>
                                      </p:cBhvr>
                                      <p:to>
                                        <p:strVal val="visible"/>
                                      </p:to>
                                    </p:set>
                                    <p:animEffect transition="in" filter="fade">
                                      <p:cBhvr>
                                        <p:cTn id="4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7" grpId="0" animBg="1"/>
      <p:bldP spid="58" grpId="0" animBg="1"/>
      <p:bldP spid="59" grpId="0" animBg="1"/>
      <p:bldP spid="60" grpId="0" animBg="1"/>
      <p:bldP spid="4" grpId="0" animBg="1"/>
      <p:bldP spid="4" grpId="1" animBg="1"/>
      <p:bldP spid="61" grpId="0" animBg="1"/>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F293A3A-A305-ADC3-8251-6CF4E38841CB}"/>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EE7905B8-A2B4-5A75-A6DA-98368DE8E18A}"/>
              </a:ext>
            </a:extLst>
          </p:cNvPr>
          <p:cNvSpPr>
            <a:spLocks noGrp="1"/>
          </p:cNvSpPr>
          <p:nvPr>
            <p:ph type="body" idx="1"/>
          </p:nvPr>
        </p:nvSpPr>
        <p:spPr>
          <a:xfrm>
            <a:off x="609600" y="4589463"/>
            <a:ext cx="6591300" cy="369332"/>
          </a:xfrm>
        </p:spPr>
        <p:txBody>
          <a:bodyPr/>
          <a:lstStyle/>
          <a:p>
            <a:r>
              <a:rPr lang="en-US" dirty="0"/>
              <a:t>Let’s Aspire this thing!</a:t>
            </a:r>
          </a:p>
        </p:txBody>
      </p:sp>
    </p:spTree>
    <p:extLst>
      <p:ext uri="{BB962C8B-B14F-4D97-AF65-F5344CB8AC3E}">
        <p14:creationId xmlns:p14="http://schemas.microsoft.com/office/powerpoint/2010/main" val="8050495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F65307-D4B2-F32B-BD5E-8F0068359E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6B0704-2D57-1C78-1541-E37D44E7B1E1}"/>
              </a:ext>
            </a:extLst>
          </p:cNvPr>
          <p:cNvSpPr>
            <a:spLocks noGrp="1"/>
          </p:cNvSpPr>
          <p:nvPr>
            <p:ph type="title"/>
          </p:nvPr>
        </p:nvSpPr>
        <p:spPr/>
        <p:txBody>
          <a:bodyPr/>
          <a:lstStyle/>
          <a:p>
            <a:r>
              <a:rPr lang="en-US"/>
              <a:t>Demo: Contoso Creative Writer </a:t>
            </a:r>
          </a:p>
        </p:txBody>
      </p:sp>
      <p:grpSp>
        <p:nvGrpSpPr>
          <p:cNvPr id="3" name="Group 2" descr="User input to azure managed identity to azure application container (ACA). Azure monitor to azure application container (ACA). ACA to processing services. Azure AI Studio.&#10;&#10;Processing service 1. Researcher agent. Azure openAI service, bing search, azure AI search.&#10;&#10;Processing service 2. Writer agent. Azure OpenAI service.&#10;&#10;Processing service 3. Editor agent. Azure OpenAI service.&#10;&#10;Processing services to response.">
            <a:extLst>
              <a:ext uri="{FF2B5EF4-FFF2-40B4-BE49-F238E27FC236}">
                <a16:creationId xmlns:a16="http://schemas.microsoft.com/office/drawing/2014/main" id="{99981141-25E1-00D4-B19F-F9505FC898E0}"/>
              </a:ext>
            </a:extLst>
          </p:cNvPr>
          <p:cNvGrpSpPr/>
          <p:nvPr/>
        </p:nvGrpSpPr>
        <p:grpSpPr>
          <a:xfrm>
            <a:off x="655782" y="1368079"/>
            <a:ext cx="11053078" cy="4989548"/>
            <a:chOff x="655782" y="1368079"/>
            <a:chExt cx="11053078" cy="4989548"/>
          </a:xfrm>
        </p:grpSpPr>
        <p:sp>
          <p:nvSpPr>
            <p:cNvPr id="4" name="Rounded Rectangle 3">
              <a:extLst>
                <a:ext uri="{FF2B5EF4-FFF2-40B4-BE49-F238E27FC236}">
                  <a16:creationId xmlns:a16="http://schemas.microsoft.com/office/drawing/2014/main" id="{9E2261B9-1B29-E0E8-B0A2-4E4B69A09373}"/>
                </a:ext>
                <a:ext uri="{C183D7F6-B498-43B3-948B-1728B52AA6E4}">
                  <adec:decorative xmlns:adec="http://schemas.microsoft.com/office/drawing/2017/decorative" val="1"/>
                </a:ext>
              </a:extLst>
            </p:cNvPr>
            <p:cNvSpPr/>
            <p:nvPr/>
          </p:nvSpPr>
          <p:spPr bwMode="auto">
            <a:xfrm>
              <a:off x="5292669" y="1368079"/>
              <a:ext cx="3743114" cy="4989548"/>
            </a:xfrm>
            <a:prstGeom prst="roundRect">
              <a:avLst>
                <a:gd name="adj" fmla="val 2870"/>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Multiagent flow</a:t>
              </a:r>
              <a:endParaRPr kumimoji="0" lang="en-GB"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sp>
          <p:nvSpPr>
            <p:cNvPr id="6" name="Rounded Rectangle 5">
              <a:extLst>
                <a:ext uri="{FF2B5EF4-FFF2-40B4-BE49-F238E27FC236}">
                  <a16:creationId xmlns:a16="http://schemas.microsoft.com/office/drawing/2014/main" id="{40919FCB-F477-D6B8-3228-D75567E533A9}"/>
                </a:ext>
                <a:ext uri="{C183D7F6-B498-43B3-948B-1728B52AA6E4}">
                  <adec:decorative xmlns:adec="http://schemas.microsoft.com/office/drawing/2017/decorative" val="1"/>
                </a:ext>
              </a:extLst>
            </p:cNvPr>
            <p:cNvSpPr/>
            <p:nvPr/>
          </p:nvSpPr>
          <p:spPr bwMode="auto">
            <a:xfrm>
              <a:off x="655782" y="3265430"/>
              <a:ext cx="1845950" cy="1398109"/>
            </a:xfrm>
            <a:prstGeom prst="roundRect">
              <a:avLst>
                <a:gd name="adj" fmla="val 813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User Input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7" name="Rounded Rectangle 6">
              <a:extLst>
                <a:ext uri="{FF2B5EF4-FFF2-40B4-BE49-F238E27FC236}">
                  <a16:creationId xmlns:a16="http://schemas.microsoft.com/office/drawing/2014/main" id="{30A9E3CB-66AC-DEC9-1264-FA7D5B3F6FA2}"/>
                </a:ext>
                <a:ext uri="{C183D7F6-B498-43B3-948B-1728B52AA6E4}">
                  <adec:decorative xmlns:adec="http://schemas.microsoft.com/office/drawing/2017/decorative" val="1"/>
                </a:ext>
              </a:extLst>
            </p:cNvPr>
            <p:cNvSpPr/>
            <p:nvPr/>
          </p:nvSpPr>
          <p:spPr bwMode="auto">
            <a:xfrm>
              <a:off x="2912363" y="1370752"/>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Monitor</a:t>
              </a:r>
              <a:endParaRPr kumimoji="0" lang="en-GB" sz="1400" b="0" i="0" u="none" strike="noStrike" kern="1200" cap="none" spc="0" normalizeH="0" baseline="0" noProof="0" err="1">
                <a:ln>
                  <a:noFill/>
                </a:ln>
                <a:solidFill>
                  <a:srgbClr val="000000"/>
                </a:solidFill>
                <a:effectLst/>
                <a:uLnTx/>
                <a:uFillTx/>
                <a:latin typeface="Segoe UI Semibold"/>
                <a:ea typeface="+mn-ea"/>
                <a:cs typeface="Segoe UI" pitchFamily="34" charset="0"/>
              </a:endParaRPr>
            </a:p>
          </p:txBody>
        </p:sp>
        <p:sp>
          <p:nvSpPr>
            <p:cNvPr id="8" name="Rounded Rectangle 7">
              <a:extLst>
                <a:ext uri="{FF2B5EF4-FFF2-40B4-BE49-F238E27FC236}">
                  <a16:creationId xmlns:a16="http://schemas.microsoft.com/office/drawing/2014/main" id="{BEF36DC8-46FE-B6CD-5967-9E86EF5C284A}"/>
                </a:ext>
                <a:ext uri="{C183D7F6-B498-43B3-948B-1728B52AA6E4}">
                  <adec:decorative xmlns:adec="http://schemas.microsoft.com/office/drawing/2017/decorative" val="1"/>
                </a:ext>
              </a:extLst>
            </p:cNvPr>
            <p:cNvSpPr/>
            <p:nvPr/>
          </p:nvSpPr>
          <p:spPr bwMode="auto">
            <a:xfrm>
              <a:off x="5636129" y="1863352"/>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Researcher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9" name="TextBox 8">
              <a:extLst>
                <a:ext uri="{FF2B5EF4-FFF2-40B4-BE49-F238E27FC236}">
                  <a16:creationId xmlns:a16="http://schemas.microsoft.com/office/drawing/2014/main" id="{E3B66F28-620E-82FD-98F4-20A3ADAA54F8}"/>
                </a:ext>
                <a:ext uri="{C183D7F6-B498-43B3-948B-1728B52AA6E4}">
                  <adec:decorative xmlns:adec="http://schemas.microsoft.com/office/drawing/2017/decorative" val="1"/>
                </a:ext>
              </a:extLst>
            </p:cNvPr>
            <p:cNvSpPr txBox="1"/>
            <p:nvPr/>
          </p:nvSpPr>
          <p:spPr>
            <a:xfrm>
              <a:off x="6112723" y="5844608"/>
              <a:ext cx="20027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DEAAB3C3-22CE-3F27-FD87-378DA822CE2C}"/>
                </a:ext>
                <a:ext uri="{C183D7F6-B498-43B3-948B-1728B52AA6E4}">
                  <adec:decorative xmlns:adec="http://schemas.microsoft.com/office/drawing/2017/decorative" val="1"/>
                </a:ext>
              </a:extLst>
            </p:cNvPr>
            <p:cNvSpPr txBox="1"/>
            <p:nvPr/>
          </p:nvSpPr>
          <p:spPr>
            <a:xfrm>
              <a:off x="6041611" y="3599734"/>
              <a:ext cx="9132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227BC777-8771-3F72-259F-EED9E37AC4D0}"/>
                </a:ext>
                <a:ext uri="{C183D7F6-B498-43B3-948B-1728B52AA6E4}">
                  <adec:decorative xmlns:adec="http://schemas.microsoft.com/office/drawing/2017/decorative" val="1"/>
                </a:ext>
              </a:extLst>
            </p:cNvPr>
            <p:cNvSpPr txBox="1"/>
            <p:nvPr/>
          </p:nvSpPr>
          <p:spPr>
            <a:xfrm>
              <a:off x="5655316"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F50CF3F2-D82D-CC44-6F7C-761598CA4455}"/>
                </a:ext>
                <a:ext uri="{C183D7F6-B498-43B3-948B-1728B52AA6E4}">
                  <adec:decorative xmlns:adec="http://schemas.microsoft.com/office/drawing/2017/decorative" val="1"/>
                </a:ext>
              </a:extLst>
            </p:cNvPr>
            <p:cNvSpPr txBox="1"/>
            <p:nvPr/>
          </p:nvSpPr>
          <p:spPr>
            <a:xfrm>
              <a:off x="6615118"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Grounding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with Bing</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13" name="TextBox 12">
              <a:extLst>
                <a:ext uri="{FF2B5EF4-FFF2-40B4-BE49-F238E27FC236}">
                  <a16:creationId xmlns:a16="http://schemas.microsoft.com/office/drawing/2014/main" id="{FC014F49-22F9-B817-D46F-8D1043B60D56}"/>
                </a:ext>
                <a:ext uri="{C183D7F6-B498-43B3-948B-1728B52AA6E4}">
                  <adec:decorative xmlns:adec="http://schemas.microsoft.com/office/drawing/2017/decorative" val="1"/>
                </a:ext>
              </a:extLst>
            </p:cNvPr>
            <p:cNvSpPr txBox="1"/>
            <p:nvPr/>
          </p:nvSpPr>
          <p:spPr>
            <a:xfrm>
              <a:off x="7546572" y="2446491"/>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AI</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Search</a:t>
              </a:r>
              <a:endParaRPr kumimoji="0" lang="en-GB" sz="1100" b="0" i="0" u="none" strike="noStrike" kern="1200" cap="none" spc="0" normalizeH="0" baseline="0" noProof="0">
                <a:ln>
                  <a:noFill/>
                </a:ln>
                <a:solidFill>
                  <a:srgbClr val="000000"/>
                </a:solidFill>
                <a:effectLst/>
                <a:uLnTx/>
                <a:uFillTx/>
                <a:latin typeface="Segoe UI"/>
                <a:ea typeface="+mn-ea"/>
                <a:cs typeface="+mn-cs"/>
              </a:endParaRPr>
            </a:p>
          </p:txBody>
        </p:sp>
        <p:pic>
          <p:nvPicPr>
            <p:cNvPr id="14" name="Graphic 13">
              <a:extLst>
                <a:ext uri="{FF2B5EF4-FFF2-40B4-BE49-F238E27FC236}">
                  <a16:creationId xmlns:a16="http://schemas.microsoft.com/office/drawing/2014/main" id="{C05FDEFA-7EA2-F817-FBB2-B6B40444ECD7}"/>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13435" y="2213057"/>
              <a:ext cx="216791" cy="216789"/>
            </a:xfrm>
            <a:prstGeom prst="rect">
              <a:avLst/>
            </a:prstGeom>
          </p:spPr>
        </p:pic>
        <p:pic>
          <p:nvPicPr>
            <p:cNvPr id="15" name="Graphic 14">
              <a:extLst>
                <a:ext uri="{FF2B5EF4-FFF2-40B4-BE49-F238E27FC236}">
                  <a16:creationId xmlns:a16="http://schemas.microsoft.com/office/drawing/2014/main" id="{7DA48EC6-1737-6A37-5F64-271E6573A79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9842" y="3368184"/>
              <a:ext cx="216785" cy="216785"/>
            </a:xfrm>
            <a:prstGeom prst="rect">
              <a:avLst/>
            </a:prstGeom>
          </p:spPr>
        </p:pic>
        <p:pic>
          <p:nvPicPr>
            <p:cNvPr id="16" name="Graphic 15">
              <a:extLst>
                <a:ext uri="{FF2B5EF4-FFF2-40B4-BE49-F238E27FC236}">
                  <a16:creationId xmlns:a16="http://schemas.microsoft.com/office/drawing/2014/main" id="{D3304DAA-17B9-BC4C-CC4F-AA9BAAB0B4C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06415" y="5583332"/>
              <a:ext cx="216785" cy="216785"/>
            </a:xfrm>
            <a:prstGeom prst="rect">
              <a:avLst/>
            </a:prstGeom>
          </p:spPr>
        </p:pic>
        <p:pic>
          <p:nvPicPr>
            <p:cNvPr id="17" name="Graphic 16">
              <a:extLst>
                <a:ext uri="{FF2B5EF4-FFF2-40B4-BE49-F238E27FC236}">
                  <a16:creationId xmlns:a16="http://schemas.microsoft.com/office/drawing/2014/main" id="{A43B5151-0E0B-95C5-C27F-BD56C4E23D2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33352" y="2178776"/>
              <a:ext cx="285353" cy="285353"/>
            </a:xfrm>
            <a:prstGeom prst="rect">
              <a:avLst/>
            </a:prstGeom>
          </p:spPr>
        </p:pic>
        <p:sp>
          <p:nvSpPr>
            <p:cNvPr id="20" name="Rounded Rectangle 19">
              <a:extLst>
                <a:ext uri="{FF2B5EF4-FFF2-40B4-BE49-F238E27FC236}">
                  <a16:creationId xmlns:a16="http://schemas.microsoft.com/office/drawing/2014/main" id="{F0275BA7-8854-80F0-509F-CF6F8CAF4572}"/>
                </a:ext>
                <a:ext uri="{C183D7F6-B498-43B3-948B-1728B52AA6E4}">
                  <adec:decorative xmlns:adec="http://schemas.microsoft.com/office/drawing/2017/decorative" val="1"/>
                </a:ext>
              </a:extLst>
            </p:cNvPr>
            <p:cNvSpPr/>
            <p:nvPr/>
          </p:nvSpPr>
          <p:spPr bwMode="auto">
            <a:xfrm>
              <a:off x="2912363" y="3265431"/>
              <a:ext cx="1944710" cy="1398109"/>
            </a:xfrm>
            <a:prstGeom prst="roundRect">
              <a:avLst>
                <a:gd name="adj" fmla="val 7511"/>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rPr>
                <a:t>Azure Container Apps (ACA)</a:t>
              </a: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GB" sz="14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pic>
          <p:nvPicPr>
            <p:cNvPr id="21" name="Graphic 20">
              <a:extLst>
                <a:ext uri="{FF2B5EF4-FFF2-40B4-BE49-F238E27FC236}">
                  <a16:creationId xmlns:a16="http://schemas.microsoft.com/office/drawing/2014/main" id="{56A76FF1-17A9-2453-A6ED-4070B791A28F}"/>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82649" y="1913834"/>
              <a:ext cx="604138" cy="604138"/>
            </a:xfrm>
            <a:prstGeom prst="rect">
              <a:avLst/>
            </a:prstGeom>
          </p:spPr>
        </p:pic>
        <p:pic>
          <p:nvPicPr>
            <p:cNvPr id="22" name="Picture 4">
              <a:extLst>
                <a:ext uri="{FF2B5EF4-FFF2-40B4-BE49-F238E27FC236}">
                  <a16:creationId xmlns:a16="http://schemas.microsoft.com/office/drawing/2014/main" id="{E80FB356-7760-4F81-173C-BDB550D68365}"/>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86477" y="3705959"/>
              <a:ext cx="685800" cy="68580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22">
              <a:extLst>
                <a:ext uri="{FF2B5EF4-FFF2-40B4-BE49-F238E27FC236}">
                  <a16:creationId xmlns:a16="http://schemas.microsoft.com/office/drawing/2014/main" id="{C903EA0E-9327-DD1C-8A3E-3E1FE0BC44A9}"/>
                </a:ext>
                <a:ext uri="{C183D7F6-B498-43B3-948B-1728B52AA6E4}">
                  <adec:decorative xmlns:adec="http://schemas.microsoft.com/office/drawing/2017/decorative" val="1"/>
                </a:ext>
              </a:extLst>
            </p:cNvPr>
            <p:cNvSpPr/>
            <p:nvPr/>
          </p:nvSpPr>
          <p:spPr bwMode="auto">
            <a:xfrm>
              <a:off x="9764150" y="3130540"/>
              <a:ext cx="1944710" cy="1398109"/>
            </a:xfrm>
            <a:prstGeom prst="roundRect">
              <a:avLst>
                <a:gd name="adj" fmla="val 10127"/>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olid"/>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572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Segoe UI" pitchFamily="34" charset="0"/>
                </a:rPr>
                <a:t>Response</a:t>
              </a:r>
              <a:endParaRPr kumimoji="0" lang="en-GB" sz="1400" b="0" i="0" u="none" strike="noStrike" kern="1200" cap="none" spc="0" normalizeH="0" baseline="0" noProof="0" dirty="0">
                <a:ln>
                  <a:noFill/>
                </a:ln>
                <a:solidFill>
                  <a:srgbClr val="000000"/>
                </a:solidFill>
                <a:effectLst/>
                <a:uLnTx/>
                <a:uFillTx/>
                <a:latin typeface="Segoe UI Semibold"/>
                <a:ea typeface="+mn-ea"/>
                <a:cs typeface="Segoe UI" pitchFamily="34" charset="0"/>
              </a:endParaRPr>
            </a:p>
          </p:txBody>
        </p:sp>
        <p:pic>
          <p:nvPicPr>
            <p:cNvPr id="24" name="Picture 4">
              <a:extLst>
                <a:ext uri="{FF2B5EF4-FFF2-40B4-BE49-F238E27FC236}">
                  <a16:creationId xmlns:a16="http://schemas.microsoft.com/office/drawing/2014/main" id="{24AB3551-784A-655A-75AD-07557FCCC32C}"/>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36318" y="3554931"/>
              <a:ext cx="68580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a:extLst>
                <a:ext uri="{FF2B5EF4-FFF2-40B4-BE49-F238E27FC236}">
                  <a16:creationId xmlns:a16="http://schemas.microsoft.com/office/drawing/2014/main" id="{CA9720A6-825B-9535-9A0A-A66CDB3233CB}"/>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70114" y="2208993"/>
              <a:ext cx="148920" cy="224917"/>
            </a:xfrm>
            <a:prstGeom prst="rect">
              <a:avLst/>
            </a:prstGeom>
          </p:spPr>
        </p:pic>
        <p:cxnSp>
          <p:nvCxnSpPr>
            <p:cNvPr id="27" name="Straight Arrow Connector 26">
              <a:extLst>
                <a:ext uri="{FF2B5EF4-FFF2-40B4-BE49-F238E27FC236}">
                  <a16:creationId xmlns:a16="http://schemas.microsoft.com/office/drawing/2014/main" id="{E7531888-B997-8B70-FF2A-DFD3F8935299}"/>
                </a:ext>
                <a:ext uri="{C183D7F6-B498-43B3-948B-1728B52AA6E4}">
                  <adec:decorative xmlns:adec="http://schemas.microsoft.com/office/drawing/2017/decorative" val="1"/>
                </a:ext>
              </a:extLst>
            </p:cNvPr>
            <p:cNvCxnSpPr/>
            <p:nvPr/>
          </p:nvCxnSpPr>
          <p:spPr>
            <a:xfrm>
              <a:off x="2532973" y="3964486"/>
              <a:ext cx="379390"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5650C74-0237-DD66-FC2C-C8F5A0878063}"/>
                </a:ext>
                <a:ext uri="{C183D7F6-B498-43B3-948B-1728B52AA6E4}">
                  <adec:decorative xmlns:adec="http://schemas.microsoft.com/office/drawing/2017/decorative" val="1"/>
                </a:ext>
              </a:extLst>
            </p:cNvPr>
            <p:cNvCxnSpPr/>
            <p:nvPr/>
          </p:nvCxnSpPr>
          <p:spPr>
            <a:xfrm flipV="1">
              <a:off x="3884718" y="2768861"/>
              <a:ext cx="0" cy="496570"/>
            </a:xfrm>
            <a:prstGeom prst="straightConnector1">
              <a:avLst/>
            </a:prstGeom>
            <a:ln w="12700" cap="rnd">
              <a:solidFill>
                <a:srgbClr val="B1B3B3"/>
              </a:solidFill>
              <a:headEnd type="arrow"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29" name="Connector: Elbow 1024">
              <a:extLst>
                <a:ext uri="{FF2B5EF4-FFF2-40B4-BE49-F238E27FC236}">
                  <a16:creationId xmlns:a16="http://schemas.microsoft.com/office/drawing/2014/main" id="{3E2DDF40-19FE-32B9-471C-FF2F3AB2ECA2}"/>
                </a:ext>
                <a:ext uri="{C183D7F6-B498-43B3-948B-1728B52AA6E4}">
                  <adec:decorative xmlns:adec="http://schemas.microsoft.com/office/drawing/2017/decorative" val="1"/>
                </a:ext>
              </a:extLst>
            </p:cNvPr>
            <p:cNvCxnSpPr>
              <a:cxnSpLocks/>
            </p:cNvCxnSpPr>
            <p:nvPr/>
          </p:nvCxnSpPr>
          <p:spPr>
            <a:xfrm>
              <a:off x="8679066" y="2344275"/>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F9DED273-8853-AB42-E1A6-72EF20124A83}"/>
                </a:ext>
                <a:ext uri="{C183D7F6-B498-43B3-948B-1728B52AA6E4}">
                  <adec:decorative xmlns:adec="http://schemas.microsoft.com/office/drawing/2017/decorative" val="1"/>
                </a:ext>
              </a:extLst>
            </p:cNvPr>
            <p:cNvCxnSpPr>
              <a:cxnSpLocks/>
              <a:stCxn id="4" idx="3"/>
              <a:endCxn id="23" idx="1"/>
            </p:cNvCxnSpPr>
            <p:nvPr/>
          </p:nvCxnSpPr>
          <p:spPr>
            <a:xfrm flipV="1">
              <a:off x="9035783" y="3829595"/>
              <a:ext cx="728367" cy="0"/>
            </a:xfrm>
            <a:prstGeom prst="straightConnector1">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31" name="Connector: Elbow 1032">
              <a:extLst>
                <a:ext uri="{FF2B5EF4-FFF2-40B4-BE49-F238E27FC236}">
                  <a16:creationId xmlns:a16="http://schemas.microsoft.com/office/drawing/2014/main" id="{3022E02E-4E02-7386-2B91-6B2B975ADDED}"/>
                </a:ext>
                <a:ext uri="{C183D7F6-B498-43B3-948B-1728B52AA6E4}">
                  <adec:decorative xmlns:adec="http://schemas.microsoft.com/office/drawing/2017/decorative" val="1"/>
                </a:ext>
              </a:extLst>
            </p:cNvPr>
            <p:cNvCxnSpPr>
              <a:cxnSpLocks/>
              <a:stCxn id="20" idx="2"/>
            </p:cNvCxnSpPr>
            <p:nvPr/>
          </p:nvCxnSpPr>
          <p:spPr>
            <a:xfrm rot="16200000" flipH="1">
              <a:off x="4234504" y="4313753"/>
              <a:ext cx="708378" cy="1407951"/>
            </a:xfrm>
            <a:prstGeom prst="bentConnector2">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33" name="Rounded Rectangle 10">
              <a:extLst>
                <a:ext uri="{FF2B5EF4-FFF2-40B4-BE49-F238E27FC236}">
                  <a16:creationId xmlns:a16="http://schemas.microsoft.com/office/drawing/2014/main" id="{B9249A53-2919-9244-F402-FDABD42867B4}"/>
                </a:ext>
                <a:ext uri="{C183D7F6-B498-43B3-948B-1728B52AA6E4}">
                  <adec:decorative xmlns:adec="http://schemas.microsoft.com/office/drawing/2017/decorative" val="1"/>
                </a:ext>
              </a:extLst>
            </p:cNvPr>
            <p:cNvSpPr/>
            <p:nvPr/>
          </p:nvSpPr>
          <p:spPr bwMode="auto">
            <a:xfrm>
              <a:off x="5648829" y="2982275"/>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Products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4" name="Rounded Rectangle 10">
              <a:extLst>
                <a:ext uri="{FF2B5EF4-FFF2-40B4-BE49-F238E27FC236}">
                  <a16:creationId xmlns:a16="http://schemas.microsoft.com/office/drawing/2014/main" id="{0C1C14C8-10BB-C29F-9DC3-9261B6914E2D}"/>
                </a:ext>
                <a:ext uri="{C183D7F6-B498-43B3-948B-1728B52AA6E4}">
                  <adec:decorative xmlns:adec="http://schemas.microsoft.com/office/drawing/2017/decorative" val="1"/>
                </a:ext>
              </a:extLst>
            </p:cNvPr>
            <p:cNvSpPr/>
            <p:nvPr/>
          </p:nvSpPr>
          <p:spPr bwMode="auto">
            <a:xfrm>
              <a:off x="5639219" y="4103646"/>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Writer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5" name="Rounded Rectangle 10">
              <a:extLst>
                <a:ext uri="{FF2B5EF4-FFF2-40B4-BE49-F238E27FC236}">
                  <a16:creationId xmlns:a16="http://schemas.microsoft.com/office/drawing/2014/main" id="{34219BA7-9C8C-3BDF-3499-792526925266}"/>
                </a:ext>
                <a:ext uri="{C183D7F6-B498-43B3-948B-1728B52AA6E4}">
                  <adec:decorative xmlns:adec="http://schemas.microsoft.com/office/drawing/2017/decorative" val="1"/>
                </a:ext>
              </a:extLst>
            </p:cNvPr>
            <p:cNvSpPr/>
            <p:nvPr/>
          </p:nvSpPr>
          <p:spPr bwMode="auto">
            <a:xfrm>
              <a:off x="5655526" y="5223184"/>
              <a:ext cx="3017400" cy="1024755"/>
            </a:xfrm>
            <a:prstGeom prst="roundRect">
              <a:avLst>
                <a:gd name="adj" fmla="val 7325"/>
              </a:avLst>
            </a:prstGeom>
            <a:ln w="1905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prstDash val="sysDot"/>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72000" rIns="0" bIns="4572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rPr>
                <a:t>Editor agent</a:t>
              </a:r>
              <a:endParaRPr kumimoji="0" lang="en-GB" sz="1400" b="0" i="0" u="none" strike="noStrike" kern="1200" cap="none" spc="0" normalizeH="0" baseline="0" noProof="0" dirty="0">
                <a:ln>
                  <a:noFill/>
                </a:ln>
                <a:solidFill>
                  <a:srgbClr val="000000"/>
                </a:solidFill>
                <a:effectLst/>
                <a:uLnTx/>
                <a:uFillTx/>
                <a:latin typeface="Segoe UI Semibold"/>
                <a:ea typeface="Segoe UI" pitchFamily="34" charset="0"/>
                <a:cs typeface="Segoe UI" pitchFamily="34" charset="0"/>
              </a:endParaRPr>
            </a:p>
          </p:txBody>
        </p:sp>
        <p:sp>
          <p:nvSpPr>
            <p:cNvPr id="36" name="TextBox 35">
              <a:extLst>
                <a:ext uri="{FF2B5EF4-FFF2-40B4-BE49-F238E27FC236}">
                  <a16:creationId xmlns:a16="http://schemas.microsoft.com/office/drawing/2014/main" id="{61AE0866-D941-66DB-6233-E774326D5C39}"/>
                </a:ext>
                <a:ext uri="{C183D7F6-B498-43B3-948B-1728B52AA6E4}">
                  <adec:decorative xmlns:adec="http://schemas.microsoft.com/office/drawing/2017/decorative" val="1"/>
                </a:ext>
              </a:extLst>
            </p:cNvPr>
            <p:cNvSpPr txBox="1"/>
            <p:nvPr/>
          </p:nvSpPr>
          <p:spPr>
            <a:xfrm>
              <a:off x="7146529" y="3584072"/>
              <a:ext cx="1119657"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mn-cs"/>
                </a:rPr>
                <a:t>Azure AI</a:t>
              </a:r>
              <a:br>
                <a:rPr kumimoji="0" lang="en-US" sz="1100" b="0" i="0" u="none" strike="noStrike" kern="1200" cap="none" spc="0" normalizeH="0" baseline="0" noProof="0">
                  <a:ln>
                    <a:noFill/>
                  </a:ln>
                  <a:solidFill>
                    <a:srgbClr val="000000"/>
                  </a:solidFill>
                  <a:effectLst/>
                  <a:uLnTx/>
                  <a:uFillTx/>
                  <a:latin typeface="Segoe UI"/>
                  <a:ea typeface="+mn-ea"/>
                  <a:cs typeface="+mn-cs"/>
                </a:rPr>
              </a:br>
              <a:r>
                <a:rPr kumimoji="0" lang="en-US" sz="1100" b="0" i="0" u="none" strike="noStrike" kern="1200" cap="none" spc="0" normalizeH="0" baseline="0" noProof="0">
                  <a:ln>
                    <a:noFill/>
                  </a:ln>
                  <a:solidFill>
                    <a:srgbClr val="000000"/>
                  </a:solidFill>
                  <a:effectLst/>
                  <a:uLnTx/>
                  <a:uFillTx/>
                  <a:latin typeface="Segoe UI"/>
                  <a:ea typeface="+mn-ea"/>
                  <a:cs typeface="+mn-cs"/>
                </a:rPr>
                <a:t>Search</a:t>
              </a:r>
              <a:endParaRPr kumimoji="0" lang="en-GB" sz="1100" b="0" i="0" u="none" strike="noStrike" kern="1200" cap="none" spc="0" normalizeH="0" baseline="0" noProof="0">
                <a:ln>
                  <a:noFill/>
                </a:ln>
                <a:solidFill>
                  <a:srgbClr val="000000"/>
                </a:solidFill>
                <a:effectLst/>
                <a:uLnTx/>
                <a:uFillTx/>
                <a:latin typeface="Segoe UI"/>
                <a:ea typeface="+mn-ea"/>
                <a:cs typeface="+mn-cs"/>
              </a:endParaRPr>
            </a:p>
          </p:txBody>
        </p:sp>
        <p:pic>
          <p:nvPicPr>
            <p:cNvPr id="37" name="Graphic 36">
              <a:extLst>
                <a:ext uri="{FF2B5EF4-FFF2-40B4-BE49-F238E27FC236}">
                  <a16:creationId xmlns:a16="http://schemas.microsoft.com/office/drawing/2014/main" id="{ECC3EC51-100D-6235-C227-8F62CC29F693}"/>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33309" y="3316357"/>
              <a:ext cx="285353" cy="285353"/>
            </a:xfrm>
            <a:prstGeom prst="rect">
              <a:avLst/>
            </a:prstGeom>
          </p:spPr>
        </p:pic>
        <p:sp>
          <p:nvSpPr>
            <p:cNvPr id="38" name="TextBox 37">
              <a:extLst>
                <a:ext uri="{FF2B5EF4-FFF2-40B4-BE49-F238E27FC236}">
                  <a16:creationId xmlns:a16="http://schemas.microsoft.com/office/drawing/2014/main" id="{35B0A73B-3C83-CE73-E191-83FE177D169D}"/>
                </a:ext>
                <a:ext uri="{C183D7F6-B498-43B3-948B-1728B52AA6E4}">
                  <adec:decorative xmlns:adec="http://schemas.microsoft.com/office/drawing/2017/decorative" val="1"/>
                </a:ext>
              </a:extLst>
            </p:cNvPr>
            <p:cNvSpPr txBox="1"/>
            <p:nvPr/>
          </p:nvSpPr>
          <p:spPr>
            <a:xfrm>
              <a:off x="6687332" y="4710807"/>
              <a:ext cx="913245" cy="33855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a:ea typeface="+mn-ea"/>
                  <a:cs typeface="+mn-cs"/>
                </a:rPr>
                <a:t>Azure OpenAI </a:t>
              </a:r>
              <a:br>
                <a:rPr kumimoji="0" lang="en-US" sz="1100" b="0" i="0" u="none" strike="noStrike" kern="1200" cap="none" spc="0" normalizeH="0" baseline="0" noProof="0" dirty="0">
                  <a:ln>
                    <a:noFill/>
                  </a:ln>
                  <a:solidFill>
                    <a:srgbClr val="000000"/>
                  </a:solidFill>
                  <a:effectLst/>
                  <a:uLnTx/>
                  <a:uFillTx/>
                  <a:latin typeface="Segoe UI"/>
                  <a:ea typeface="+mn-ea"/>
                  <a:cs typeface="+mn-cs"/>
                </a:rPr>
              </a:br>
              <a:r>
                <a:rPr kumimoji="0" lang="en-US" sz="1100" b="0" i="0" u="none" strike="noStrike" kern="1200" cap="none" spc="0" normalizeH="0" baseline="0" noProof="0" dirty="0">
                  <a:ln>
                    <a:noFill/>
                  </a:ln>
                  <a:solidFill>
                    <a:srgbClr val="000000"/>
                  </a:solidFill>
                  <a:effectLst/>
                  <a:uLnTx/>
                  <a:uFillTx/>
                  <a:latin typeface="Segoe UI"/>
                  <a:ea typeface="+mn-ea"/>
                  <a:cs typeface="+mn-cs"/>
                </a:rPr>
                <a:t>Service</a:t>
              </a:r>
              <a:endParaRPr kumimoji="0" lang="en-GB" sz="1100" b="0" i="0" u="none" strike="noStrike" kern="1200" cap="none" spc="0" normalizeH="0" baseline="0" noProof="0" dirty="0">
                <a:ln>
                  <a:noFill/>
                </a:ln>
                <a:solidFill>
                  <a:srgbClr val="000000"/>
                </a:solidFill>
                <a:effectLst/>
                <a:uLnTx/>
                <a:uFillTx/>
                <a:latin typeface="Segoe UI"/>
                <a:ea typeface="+mn-ea"/>
                <a:cs typeface="+mn-cs"/>
              </a:endParaRPr>
            </a:p>
          </p:txBody>
        </p:sp>
        <p:pic>
          <p:nvPicPr>
            <p:cNvPr id="39" name="Graphic 38">
              <a:extLst>
                <a:ext uri="{FF2B5EF4-FFF2-40B4-BE49-F238E27FC236}">
                  <a16:creationId xmlns:a16="http://schemas.microsoft.com/office/drawing/2014/main" id="{5C8075E2-277A-ED6A-6409-4148F20FBA1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35563" y="4479257"/>
              <a:ext cx="216785" cy="216785"/>
            </a:xfrm>
            <a:prstGeom prst="rect">
              <a:avLst/>
            </a:prstGeom>
          </p:spPr>
        </p:pic>
        <p:cxnSp>
          <p:nvCxnSpPr>
            <p:cNvPr id="40" name="Connector: Elbow 55">
              <a:extLst>
                <a:ext uri="{FF2B5EF4-FFF2-40B4-BE49-F238E27FC236}">
                  <a16:creationId xmlns:a16="http://schemas.microsoft.com/office/drawing/2014/main" id="{88CF7474-EFE4-B8C0-877D-BACE137B2C3C}"/>
                </a:ext>
                <a:ext uri="{C183D7F6-B498-43B3-948B-1728B52AA6E4}">
                  <adec:decorative xmlns:adec="http://schemas.microsoft.com/office/drawing/2017/decorative" val="1"/>
                </a:ext>
              </a:extLst>
            </p:cNvPr>
            <p:cNvCxnSpPr>
              <a:cxnSpLocks/>
            </p:cNvCxnSpPr>
            <p:nvPr/>
          </p:nvCxnSpPr>
          <p:spPr>
            <a:xfrm rot="16200000" flipH="1">
              <a:off x="8246291" y="4056820"/>
              <a:ext cx="910982" cy="27844"/>
            </a:xfrm>
            <a:prstGeom prst="bentConnector4">
              <a:avLst>
                <a:gd name="adj1" fmla="val 37"/>
                <a:gd name="adj2" fmla="val 753764"/>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1" name="Connector: Elbow 1031">
              <a:extLst>
                <a:ext uri="{FF2B5EF4-FFF2-40B4-BE49-F238E27FC236}">
                  <a16:creationId xmlns:a16="http://schemas.microsoft.com/office/drawing/2014/main" id="{B6487FA2-F186-512C-179E-C6AA5653076B}"/>
                </a:ext>
                <a:ext uri="{C183D7F6-B498-43B3-948B-1728B52AA6E4}">
                  <adec:decorative xmlns:adec="http://schemas.microsoft.com/office/drawing/2017/decorative" val="1"/>
                </a:ext>
              </a:extLst>
            </p:cNvPr>
            <p:cNvCxnSpPr>
              <a:cxnSpLocks/>
            </p:cNvCxnSpPr>
            <p:nvPr/>
          </p:nvCxnSpPr>
          <p:spPr>
            <a:xfrm>
              <a:off x="8699926" y="4710791"/>
              <a:ext cx="12700" cy="1118923"/>
            </a:xfrm>
            <a:prstGeom prst="bentConnector3">
              <a:avLst>
                <a:gd name="adj1" fmla="val 1900000"/>
              </a:avLst>
            </a:prstGeom>
            <a:ln w="12700" cap="rnd">
              <a:solidFill>
                <a:srgbClr val="B1B3B3"/>
              </a:solidFill>
              <a:headEnd type="none" w="lg" len="sm"/>
              <a:tailEnd type="arrow"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pic>
        <p:nvPicPr>
          <p:cNvPr id="45" name="Graphic 44">
            <a:extLst>
              <a:ext uri="{FF2B5EF4-FFF2-40B4-BE49-F238E27FC236}">
                <a16:creationId xmlns:a16="http://schemas.microsoft.com/office/drawing/2014/main" id="{B8EC547C-DB2F-9DE9-63D9-8FAE4121AF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67932" y="3980331"/>
            <a:ext cx="571613" cy="571613"/>
          </a:xfrm>
          <a:prstGeom prst="rect">
            <a:avLst/>
          </a:prstGeom>
        </p:spPr>
      </p:pic>
      <p:sp>
        <p:nvSpPr>
          <p:cNvPr id="47" name="TextBox 46">
            <a:extLst>
              <a:ext uri="{FF2B5EF4-FFF2-40B4-BE49-F238E27FC236}">
                <a16:creationId xmlns:a16="http://schemas.microsoft.com/office/drawing/2014/main" id="{FF69003E-2EBD-7ABA-BADF-7C58CF65D366}"/>
              </a:ext>
            </a:extLst>
          </p:cNvPr>
          <p:cNvSpPr txBox="1"/>
          <p:nvPr/>
        </p:nvSpPr>
        <p:spPr>
          <a:xfrm>
            <a:off x="443656" y="6051870"/>
            <a:ext cx="588657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hlinkClick r:id="rId14"/>
              </a:rPr>
              <a:t>https://aka.ms/creative-writer-agent/net/repo</a:t>
            </a:r>
            <a:r>
              <a:rPr kumimoji="0" lang="en-US" sz="1800" b="0" i="0" u="none" strike="noStrike" kern="1200" cap="none" spc="0" normalizeH="0" baseline="0" noProof="0" dirty="0">
                <a:ln>
                  <a:noFill/>
                </a:ln>
                <a:solidFill>
                  <a:srgbClr val="000000"/>
                </a:solidFill>
                <a:effectLst/>
                <a:uLnTx/>
                <a:uFillTx/>
                <a:latin typeface="Segoe UI"/>
                <a:ea typeface="+mn-ea"/>
                <a:cs typeface="+mn-cs"/>
              </a:rPr>
              <a:t> </a:t>
            </a:r>
          </a:p>
        </p:txBody>
      </p:sp>
    </p:spTree>
    <p:extLst>
      <p:ext uri="{BB962C8B-B14F-4D97-AF65-F5344CB8AC3E}">
        <p14:creationId xmlns:p14="http://schemas.microsoft.com/office/powerpoint/2010/main" val="356282827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775710-FF54-6AFA-6AC0-02D22A61DEF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00F58BF7-5FB7-584F-6A9C-3B48EDF6D4BF}"/>
              </a:ext>
            </a:extLst>
          </p:cNvPr>
          <p:cNvSpPr>
            <a:spLocks noGrp="1"/>
          </p:cNvSpPr>
          <p:nvPr>
            <p:ph type="title"/>
          </p:nvPr>
        </p:nvSpPr>
        <p:spPr/>
        <p:txBody>
          <a:bodyPr/>
          <a:lstStyle/>
          <a:p>
            <a:r>
              <a:rPr lang="en-US"/>
              <a:t>DEMO</a:t>
            </a:r>
          </a:p>
        </p:txBody>
      </p:sp>
      <p:sp>
        <p:nvSpPr>
          <p:cNvPr id="2" name="Text Placeholder 2">
            <a:extLst>
              <a:ext uri="{FF2B5EF4-FFF2-40B4-BE49-F238E27FC236}">
                <a16:creationId xmlns:a16="http://schemas.microsoft.com/office/drawing/2014/main" id="{A7C79B50-17EE-B22A-9161-44EAF6E10A8C}"/>
              </a:ext>
            </a:extLst>
          </p:cNvPr>
          <p:cNvSpPr>
            <a:spLocks noGrp="1"/>
          </p:cNvSpPr>
          <p:nvPr>
            <p:ph type="body" idx="1"/>
          </p:nvPr>
        </p:nvSpPr>
        <p:spPr>
          <a:xfrm>
            <a:off x="609600" y="4589463"/>
            <a:ext cx="6591300" cy="369332"/>
          </a:xfrm>
        </p:spPr>
        <p:txBody>
          <a:bodyPr/>
          <a:lstStyle/>
          <a:p>
            <a:r>
              <a:rPr lang="en-US" dirty="0"/>
              <a:t>Let’s Aspire this thing!</a:t>
            </a:r>
          </a:p>
        </p:txBody>
      </p:sp>
    </p:spTree>
    <p:extLst>
      <p:ext uri="{BB962C8B-B14F-4D97-AF65-F5344CB8AC3E}">
        <p14:creationId xmlns:p14="http://schemas.microsoft.com/office/powerpoint/2010/main" val="315711272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70500-2315-68F8-1242-FE818758AE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C4336-27D8-D758-0783-406113689685}"/>
              </a:ext>
            </a:extLst>
          </p:cNvPr>
          <p:cNvSpPr>
            <a:spLocks noGrp="1"/>
          </p:cNvSpPr>
          <p:nvPr>
            <p:ph type="title"/>
          </p:nvPr>
        </p:nvSpPr>
        <p:spPr/>
        <p:txBody>
          <a:bodyPr/>
          <a:lstStyle/>
          <a:p>
            <a:r>
              <a:rPr lang="en-US"/>
              <a:t>Next steps</a:t>
            </a:r>
          </a:p>
        </p:txBody>
      </p:sp>
    </p:spTree>
    <p:extLst>
      <p:ext uri="{BB962C8B-B14F-4D97-AF65-F5344CB8AC3E}">
        <p14:creationId xmlns:p14="http://schemas.microsoft.com/office/powerpoint/2010/main" val="952419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AC29F-CD78-5964-A955-E72722F3343A}"/>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256C9519-BD6B-A453-FAA2-911FA6F77624}"/>
              </a:ext>
            </a:extLst>
          </p:cNvPr>
          <p:cNvSpPr>
            <a:spLocks noGrp="1"/>
          </p:cNvSpPr>
          <p:nvPr>
            <p:ph type="title"/>
          </p:nvPr>
        </p:nvSpPr>
        <p:spPr>
          <a:xfrm>
            <a:off x="588263" y="457200"/>
            <a:ext cx="11018520" cy="553998"/>
          </a:xfrm>
        </p:spPr>
        <p:txBody>
          <a:bodyPr/>
          <a:lstStyle/>
          <a:p>
            <a:endParaRPr lang="en-US" dirty="0"/>
          </a:p>
        </p:txBody>
      </p:sp>
      <p:sp>
        <p:nvSpPr>
          <p:cNvPr id="5" name="Text Placeholder 4">
            <a:extLst>
              <a:ext uri="{FF2B5EF4-FFF2-40B4-BE49-F238E27FC236}">
                <a16:creationId xmlns:a16="http://schemas.microsoft.com/office/drawing/2014/main" id="{7D24AECD-893A-C4FB-AD6A-6C1D2729E75E}"/>
              </a:ext>
            </a:extLst>
          </p:cNvPr>
          <p:cNvSpPr>
            <a:spLocks noGrp="1"/>
          </p:cNvSpPr>
          <p:nvPr>
            <p:ph type="body" sz="quarter" idx="16"/>
          </p:nvPr>
        </p:nvSpPr>
        <p:spPr/>
        <p:txBody>
          <a:bodyPr/>
          <a:lstStyle/>
          <a:p>
            <a:r>
              <a:rPr lang="en-US" dirty="0"/>
              <a:t>Bruno Capuano</a:t>
            </a:r>
          </a:p>
        </p:txBody>
      </p:sp>
      <p:sp>
        <p:nvSpPr>
          <p:cNvPr id="4" name="Text Placeholder 3">
            <a:extLst>
              <a:ext uri="{FF2B5EF4-FFF2-40B4-BE49-F238E27FC236}">
                <a16:creationId xmlns:a16="http://schemas.microsoft.com/office/drawing/2014/main" id="{7F9F6F44-8BA9-5961-A532-1A953DB04AE3}"/>
              </a:ext>
            </a:extLst>
          </p:cNvPr>
          <p:cNvSpPr>
            <a:spLocks noGrp="1"/>
          </p:cNvSpPr>
          <p:nvPr>
            <p:ph type="body" sz="quarter" idx="17"/>
          </p:nvPr>
        </p:nvSpPr>
        <p:spPr/>
        <p:txBody>
          <a:bodyPr/>
          <a:lstStyle/>
          <a:p>
            <a:r>
              <a:rPr lang="en-US" sz="2200" b="1" dirty="0">
                <a:solidFill>
                  <a:schemeClr val="tx1"/>
                </a:solidFill>
                <a:latin typeface="+mj-lt"/>
                <a:cs typeface="Segoe UI Semibold" panose="020B0502040204020203" pitchFamily="34" charset="0"/>
              </a:rPr>
              <a:t>Principal Cloud Advocate</a:t>
            </a:r>
          </a:p>
        </p:txBody>
      </p:sp>
      <p:sp>
        <p:nvSpPr>
          <p:cNvPr id="3" name="Text Placeholder 2">
            <a:extLst>
              <a:ext uri="{FF2B5EF4-FFF2-40B4-BE49-F238E27FC236}">
                <a16:creationId xmlns:a16="http://schemas.microsoft.com/office/drawing/2014/main" id="{0F62B25F-4EB4-1DDB-4EF1-F60DB3BF316E}"/>
              </a:ext>
            </a:extLst>
          </p:cNvPr>
          <p:cNvSpPr>
            <a:spLocks noGrp="1"/>
          </p:cNvSpPr>
          <p:nvPr>
            <p:ph type="body" sz="quarter" idx="18"/>
          </p:nvPr>
        </p:nvSpPr>
        <p:spPr/>
        <p:txBody>
          <a:bodyPr/>
          <a:lstStyle/>
          <a:p>
            <a:r>
              <a:rPr lang="en-US" sz="2200" b="1" dirty="0">
                <a:solidFill>
                  <a:schemeClr val="tx1"/>
                </a:solidFill>
                <a:latin typeface="+mj-lt"/>
                <a:cs typeface="Segoe UI Semibold" panose="020B0502040204020203" pitchFamily="34" charset="0"/>
              </a:rPr>
              <a:t>@elbruno | aka.ms/elbruno</a:t>
            </a:r>
          </a:p>
        </p:txBody>
      </p:sp>
      <p:sp>
        <p:nvSpPr>
          <p:cNvPr id="6" name="Footer Placeholder 3">
            <a:extLst>
              <a:ext uri="{FF2B5EF4-FFF2-40B4-BE49-F238E27FC236}">
                <a16:creationId xmlns:a16="http://schemas.microsoft.com/office/drawing/2014/main" id="{8E5975D6-4AF0-0F9F-2D5F-727B6DBD8B36}"/>
              </a:ext>
            </a:extLst>
          </p:cNvPr>
          <p:cNvSpPr>
            <a:spLocks noGrp="1" noRot="1" noMove="1" noResize="1" noEditPoints="1" noAdjustHandles="1" noChangeArrowheads="1" noChangeShapeType="1"/>
          </p:cNvSpPr>
          <p:nvPr>
            <p:ph type="ftr" sz="quarter" idx="3"/>
          </p:nvPr>
        </p:nvSpPr>
        <p:spPr>
          <a:xfrm>
            <a:off x="589281" y="6519802"/>
            <a:ext cx="4114800" cy="209042"/>
          </a:xfrm>
        </p:spPr>
        <p:txBody>
          <a:bodyPr/>
          <a:lstStyle/>
          <a:p>
            <a:r>
              <a:rPr lang="en-US"/>
              <a:t>Microsoft Confidential</a:t>
            </a:r>
          </a:p>
        </p:txBody>
      </p:sp>
      <p:pic>
        <p:nvPicPr>
          <p:cNvPr id="11" name="Picture 10">
            <a:extLst>
              <a:ext uri="{FF2B5EF4-FFF2-40B4-BE49-F238E27FC236}">
                <a16:creationId xmlns:a16="http://schemas.microsoft.com/office/drawing/2014/main" id="{5C49266D-9448-A7FF-B9E3-783A7E0D6F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73175" y="2091548"/>
            <a:ext cx="3146425" cy="3146425"/>
          </a:xfrm>
          <a:prstGeom prst="ellipse">
            <a:avLst/>
          </a:prstGeom>
          <a:noFill/>
          <a:ln w="6350">
            <a:gradFill flip="none" rotWithShape="1">
              <a:gsLst>
                <a:gs pos="0">
                  <a:srgbClr val="CF81EC"/>
                </a:gs>
                <a:gs pos="48000">
                  <a:srgbClr val="635FDA"/>
                </a:gs>
                <a:gs pos="100000">
                  <a:srgbClr val="6CD1FF"/>
                </a:gs>
              </a:gsLst>
              <a:lin ang="16200000" scaled="1"/>
              <a:tileRect/>
            </a:gradFill>
          </a:ln>
        </p:spPr>
      </p:pic>
      <p:sp>
        <p:nvSpPr>
          <p:cNvPr id="13" name="Text Placeholder 12">
            <a:extLst>
              <a:ext uri="{FF2B5EF4-FFF2-40B4-BE49-F238E27FC236}">
                <a16:creationId xmlns:a16="http://schemas.microsoft.com/office/drawing/2014/main" id="{9F93C2E1-CB6C-87E8-DEAE-6B57BBCF49EE}"/>
              </a:ext>
            </a:extLst>
          </p:cNvPr>
          <p:cNvSpPr>
            <a:spLocks noGrp="1"/>
          </p:cNvSpPr>
          <p:nvPr>
            <p:ph type="body" sz="quarter" idx="19"/>
          </p:nvPr>
        </p:nvSpPr>
        <p:spPr/>
        <p:txBody>
          <a:bodyPr/>
          <a:lstStyle/>
          <a:p>
            <a:endParaRPr lang="en-US"/>
          </a:p>
        </p:txBody>
      </p:sp>
    </p:spTree>
    <p:extLst>
      <p:ext uri="{BB962C8B-B14F-4D97-AF65-F5344CB8AC3E}">
        <p14:creationId xmlns:p14="http://schemas.microsoft.com/office/powerpoint/2010/main" val="32242843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3CA4B-5412-34E5-D2FA-2E795D1AACAC}"/>
            </a:ext>
          </a:extLst>
        </p:cNvPr>
        <p:cNvGrpSpPr/>
        <p:nvPr/>
      </p:nvGrpSpPr>
      <p:grpSpPr>
        <a:xfrm>
          <a:off x="0" y="0"/>
          <a:ext cx="0" cy="0"/>
          <a:chOff x="0" y="0"/>
          <a:chExt cx="0" cy="0"/>
        </a:xfrm>
      </p:grpSpPr>
      <p:sp>
        <p:nvSpPr>
          <p:cNvPr id="14" name="Title 1">
            <a:extLst>
              <a:ext uri="{FF2B5EF4-FFF2-40B4-BE49-F238E27FC236}">
                <a16:creationId xmlns:a16="http://schemas.microsoft.com/office/drawing/2014/main" id="{6D31E84C-4B8E-96D3-9ECA-8F0DA464E5F4}"/>
              </a:ext>
            </a:extLst>
          </p:cNvPr>
          <p:cNvSpPr>
            <a:spLocks noGrp="1"/>
          </p:cNvSpPr>
          <p:nvPr>
            <p:ph type="title"/>
          </p:nvPr>
        </p:nvSpPr>
        <p:spPr/>
        <p:txBody>
          <a:bodyPr/>
          <a:lstStyle/>
          <a:p>
            <a:r>
              <a:rPr lang="en-US" sz="5400" dirty="0"/>
              <a:t>Generative AI for Beginners - .NET</a:t>
            </a:r>
          </a:p>
        </p:txBody>
      </p:sp>
      <p:grpSp>
        <p:nvGrpSpPr>
          <p:cNvPr id="16" name="Group 15">
            <a:extLst>
              <a:ext uri="{FF2B5EF4-FFF2-40B4-BE49-F238E27FC236}">
                <a16:creationId xmlns:a16="http://schemas.microsoft.com/office/drawing/2014/main" id="{48345A8F-F890-3800-8586-75F442FA64BD}"/>
              </a:ext>
            </a:extLst>
          </p:cNvPr>
          <p:cNvGrpSpPr/>
          <p:nvPr/>
        </p:nvGrpSpPr>
        <p:grpSpPr>
          <a:xfrm>
            <a:off x="432711" y="4810931"/>
            <a:ext cx="6963507" cy="1547446"/>
            <a:chOff x="459805" y="4876911"/>
            <a:chExt cx="6963507" cy="1547446"/>
          </a:xfrm>
        </p:grpSpPr>
        <p:sp>
          <p:nvSpPr>
            <p:cNvPr id="17" name="Rectangle: Rounded Corners 16">
              <a:extLst>
                <a:ext uri="{FF2B5EF4-FFF2-40B4-BE49-F238E27FC236}">
                  <a16:creationId xmlns:a16="http://schemas.microsoft.com/office/drawing/2014/main" id="{B4FB73FB-1122-B89C-B1C7-687A29B8B5DC}"/>
                </a:ext>
              </a:extLst>
            </p:cNvPr>
            <p:cNvSpPr/>
            <p:nvPr/>
          </p:nvSpPr>
          <p:spPr bwMode="auto">
            <a:xfrm>
              <a:off x="459805" y="4876911"/>
              <a:ext cx="6748671" cy="1547446"/>
            </a:xfrm>
            <a:prstGeom prst="roundRect">
              <a:avLst/>
            </a:prstGeom>
            <a:solidFill>
              <a:schemeClr val="accent1">
                <a:lumMod val="50000"/>
              </a:schemeClr>
            </a:solidFill>
            <a:ln w="618" cap="sq">
              <a:no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auto"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Sans Text"/>
                <a:ea typeface="+mn-ea"/>
                <a:cs typeface="Segoe Sans Text"/>
              </a:endParaRPr>
            </a:p>
          </p:txBody>
        </p:sp>
        <p:sp>
          <p:nvSpPr>
            <p:cNvPr id="18" name="Text Placeholder 4">
              <a:extLst>
                <a:ext uri="{FF2B5EF4-FFF2-40B4-BE49-F238E27FC236}">
                  <a16:creationId xmlns:a16="http://schemas.microsoft.com/office/drawing/2014/main" id="{11D46D28-B747-EDC4-28EE-32F126164BA9}"/>
                </a:ext>
              </a:extLst>
            </p:cNvPr>
            <p:cNvSpPr txBox="1">
              <a:spLocks/>
            </p:cNvSpPr>
            <p:nvPr/>
          </p:nvSpPr>
          <p:spPr>
            <a:xfrm>
              <a:off x="819679" y="5656275"/>
              <a:ext cx="5430837" cy="49244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aka.ms/</a:t>
              </a:r>
              <a:r>
                <a:rPr kumimoji="0" lang="en-US" sz="3200" b="1" i="0" u="none" strike="noStrike" kern="1200" cap="none" spc="-300" normalizeH="0" baseline="0" noProof="0" dirty="0" err="1">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rPr>
                <a:t>genainet</a:t>
              </a:r>
              <a:endParaRPr kumimoji="0" lang="en-US" sz="3200" b="1" i="0" u="none" strike="noStrike" kern="1200" cap="none" spc="-300" normalizeH="0" baseline="0" noProof="0" dirty="0">
                <a:ln w="3175">
                  <a:noFill/>
                </a:ln>
                <a:gradFill flip="none" rotWithShape="1">
                  <a:gsLst>
                    <a:gs pos="100000">
                      <a:srgbClr val="FA94A1"/>
                    </a:gs>
                    <a:gs pos="1000">
                      <a:srgbClr val="D502AA"/>
                    </a:gs>
                    <a:gs pos="56000">
                      <a:srgbClr val="E76BC7"/>
                    </a:gs>
                    <a:gs pos="20000">
                      <a:srgbClr val="E566CC"/>
                    </a:gs>
                  </a:gsLst>
                  <a:lin ang="10800000" scaled="1"/>
                  <a:tileRect/>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9" name="Text Placeholder 4">
              <a:extLst>
                <a:ext uri="{FF2B5EF4-FFF2-40B4-BE49-F238E27FC236}">
                  <a16:creationId xmlns:a16="http://schemas.microsoft.com/office/drawing/2014/main" id="{1438287A-8149-4E2F-4B11-CB79468441C0}"/>
                </a:ext>
              </a:extLst>
            </p:cNvPr>
            <p:cNvSpPr txBox="1">
              <a:spLocks/>
            </p:cNvSpPr>
            <p:nvPr/>
          </p:nvSpPr>
          <p:spPr>
            <a:xfrm>
              <a:off x="819679" y="5164125"/>
              <a:ext cx="6603633" cy="369332"/>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3200" b="1"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r>
                <a:rPr kumimoji="0" lang="en-US" sz="24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Start in less that 5 minutes here:</a:t>
              </a:r>
            </a:p>
          </p:txBody>
        </p:sp>
      </p:grpSp>
      <p:pic>
        <p:nvPicPr>
          <p:cNvPr id="2" name="Picture 1" descr="A cartoon character in a purple airplane&#10;&#10;Description automatically generated">
            <a:extLst>
              <a:ext uri="{FF2B5EF4-FFF2-40B4-BE49-F238E27FC236}">
                <a16:creationId xmlns:a16="http://schemas.microsoft.com/office/drawing/2014/main" id="{AE9DA191-14F4-B756-9ABA-122D2CE70180}"/>
              </a:ext>
            </a:extLst>
          </p:cNvPr>
          <p:cNvPicPr>
            <a:picLocks noChangeAspect="1"/>
          </p:cNvPicPr>
          <p:nvPr/>
        </p:nvPicPr>
        <p:blipFill>
          <a:blip r:embed="rId3"/>
          <a:stretch>
            <a:fillRect/>
          </a:stretch>
        </p:blipFill>
        <p:spPr>
          <a:xfrm>
            <a:off x="-6247383" y="-799693"/>
            <a:ext cx="5158812" cy="2600092"/>
          </a:xfrm>
          <a:prstGeom prst="rect">
            <a:avLst/>
          </a:prstGeom>
        </p:spPr>
      </p:pic>
      <p:pic>
        <p:nvPicPr>
          <p:cNvPr id="3" name="Picture 2">
            <a:extLst>
              <a:ext uri="{FF2B5EF4-FFF2-40B4-BE49-F238E27FC236}">
                <a16:creationId xmlns:a16="http://schemas.microsoft.com/office/drawing/2014/main" id="{54691570-C99E-5DC5-C831-22CF3297A1BB}"/>
              </a:ext>
            </a:extLst>
          </p:cNvPr>
          <p:cNvPicPr>
            <a:picLocks noChangeAspect="1"/>
          </p:cNvPicPr>
          <p:nvPr/>
        </p:nvPicPr>
        <p:blipFill>
          <a:blip r:embed="rId4"/>
          <a:stretch>
            <a:fillRect/>
          </a:stretch>
        </p:blipFill>
        <p:spPr>
          <a:xfrm>
            <a:off x="13621173" y="1800399"/>
            <a:ext cx="3184038" cy="3263100"/>
          </a:xfrm>
          <a:prstGeom prst="rect">
            <a:avLst/>
          </a:prstGeom>
          <a:effectLst>
            <a:glow rad="101600">
              <a:schemeClr val="accent1">
                <a:satMod val="175000"/>
                <a:alpha val="40000"/>
              </a:schemeClr>
            </a:glow>
          </a:effectLst>
        </p:spPr>
      </p:pic>
      <p:sp>
        <p:nvSpPr>
          <p:cNvPr id="4" name="Text Placeholder 2">
            <a:extLst>
              <a:ext uri="{FF2B5EF4-FFF2-40B4-BE49-F238E27FC236}">
                <a16:creationId xmlns:a16="http://schemas.microsoft.com/office/drawing/2014/main" id="{AAA9EF96-F87A-6590-9036-6C2C3AF6C108}"/>
              </a:ext>
            </a:extLst>
          </p:cNvPr>
          <p:cNvSpPr txBox="1">
            <a:spLocks/>
          </p:cNvSpPr>
          <p:nvPr/>
        </p:nvSpPr>
        <p:spPr>
          <a:xfrm>
            <a:off x="-6011669" y="3006540"/>
            <a:ext cx="5430837" cy="307777"/>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
                <a:schemeClr val="accent2"/>
              </a:buClr>
              <a:buSzPct val="90000"/>
              <a:buFontTx/>
              <a:buNone/>
              <a:tabLst/>
              <a:defRPr sz="1800" b="1" kern="1200" spc="0"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200" marR="0" indent="-228600"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2pPr>
            <a:lvl3pPr marL="657225" marR="0" indent="-20002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3pPr>
            <a:lvl4pPr marL="842963" marR="0" indent="-1809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4pPr>
            <a:lvl5pPr marL="1023938" marR="0" indent="-168275" algn="l" defTabSz="932742" rtl="0" eaLnBrk="1" fontAlgn="auto" latinLnBrk="0" hangingPunct="1">
              <a:lnSpc>
                <a:spcPct val="100000"/>
              </a:lnSpc>
              <a:spcBef>
                <a:spcPct val="20000"/>
              </a:spcBef>
              <a:spcAft>
                <a:spcPts val="0"/>
              </a:spcAft>
              <a:buClr>
                <a:schemeClr val="accent5"/>
              </a:buClr>
              <a:buSzPct val="90000"/>
              <a:buFont typeface="Arial" panose="020B0604020202020204" pitchFamily="34" charset="0"/>
              <a:buChar char="•"/>
              <a:tabLst/>
              <a:defRPr sz="1200" b="0" kern="1200" spc="0" baseline="0">
                <a:solidFill>
                  <a:schemeClr val="bg1"/>
                </a:solidFill>
                <a:latin typeface="Open Sans" panose="020B0606030504020204" pitchFamily="34" charset="0"/>
                <a:ea typeface="Open Sans" panose="020B0606030504020204" pitchFamily="34" charset="0"/>
                <a:cs typeface="Open Sans" panose="020B0606030504020204"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
                <a:srgbClr val="E566CC"/>
              </a:buClr>
              <a:buSzPct val="90000"/>
              <a:buFontTx/>
              <a:buNone/>
              <a:tabLst/>
              <a:defRPr/>
            </a:pPr>
            <a:endParaRPr kumimoji="0" lang="en-US" sz="2000" b="1"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5" name="Picture 4" descr="A cartoon character in a purple airplane&#10;&#10;Description automatically generated">
            <a:extLst>
              <a:ext uri="{FF2B5EF4-FFF2-40B4-BE49-F238E27FC236}">
                <a16:creationId xmlns:a16="http://schemas.microsoft.com/office/drawing/2014/main" id="{BA961D98-F2E0-2943-2C5B-4E3A9109BA99}"/>
              </a:ext>
            </a:extLst>
          </p:cNvPr>
          <p:cNvPicPr>
            <a:picLocks noChangeAspect="1"/>
          </p:cNvPicPr>
          <p:nvPr/>
        </p:nvPicPr>
        <p:blipFill>
          <a:blip r:embed="rId3"/>
          <a:stretch>
            <a:fillRect/>
          </a:stretch>
        </p:blipFill>
        <p:spPr>
          <a:xfrm>
            <a:off x="6642746" y="899704"/>
            <a:ext cx="5158812" cy="2600092"/>
          </a:xfrm>
          <a:prstGeom prst="rect">
            <a:avLst/>
          </a:prstGeom>
        </p:spPr>
      </p:pic>
      <p:sp>
        <p:nvSpPr>
          <p:cNvPr id="7" name="Text Placeholder 6">
            <a:extLst>
              <a:ext uri="{FF2B5EF4-FFF2-40B4-BE49-F238E27FC236}">
                <a16:creationId xmlns:a16="http://schemas.microsoft.com/office/drawing/2014/main" id="{69A9F8D4-35FC-59C7-7555-01AC1BC1CD23}"/>
              </a:ext>
            </a:extLst>
          </p:cNvPr>
          <p:cNvSpPr>
            <a:spLocks noGrp="1"/>
          </p:cNvSpPr>
          <p:nvPr>
            <p:ph type="body" sz="quarter" idx="12"/>
          </p:nvPr>
        </p:nvSpPr>
        <p:spPr>
          <a:xfrm>
            <a:off x="585216" y="3372697"/>
            <a:ext cx="6217920" cy="984885"/>
          </a:xfrm>
        </p:spPr>
        <p:txBody>
          <a:bodyPr/>
          <a:lstStyle/>
          <a:p>
            <a:r>
              <a:rPr lang="en-US" dirty="0"/>
              <a:t>A course for .NET developers diving into the world of Generative AI! This repository is all about real-world applications and live coding to empower .NET developers to take full advantage of Generative AI.</a:t>
            </a:r>
          </a:p>
          <a:p>
            <a:endParaRPr lang="en-CA" dirty="0"/>
          </a:p>
        </p:txBody>
      </p:sp>
    </p:spTree>
    <p:extLst>
      <p:ext uri="{BB962C8B-B14F-4D97-AF65-F5344CB8AC3E}">
        <p14:creationId xmlns:p14="http://schemas.microsoft.com/office/powerpoint/2010/main" val="1791175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696308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AE44A-A1EA-6383-E7C8-EA80AFE2CF96}"/>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BBC97990-DB92-D002-0B2D-3EE2FDA7BA43}"/>
              </a:ext>
            </a:extLst>
          </p:cNvPr>
          <p:cNvSpPr>
            <a:spLocks noGrp="1"/>
          </p:cNvSpPr>
          <p:nvPr>
            <p:ph type="title"/>
          </p:nvPr>
        </p:nvSpPr>
        <p:spPr>
          <a:xfrm>
            <a:off x="586740" y="1279434"/>
            <a:ext cx="11018520" cy="553998"/>
          </a:xfrm>
        </p:spPr>
        <p:txBody>
          <a:bodyPr wrap="square" anchor="t">
            <a:normAutofit fontScale="90000"/>
          </a:bodyPr>
          <a:lstStyle/>
          <a:p>
            <a:pPr algn="ctr"/>
            <a:r>
              <a:rPr lang="en-US" sz="7200" spc="0"/>
              <a:t>Agent</a:t>
            </a:r>
          </a:p>
        </p:txBody>
      </p:sp>
      <p:sp>
        <p:nvSpPr>
          <p:cNvPr id="13" name="TextBox 12">
            <a:extLst>
              <a:ext uri="{FF2B5EF4-FFF2-40B4-BE49-F238E27FC236}">
                <a16:creationId xmlns:a16="http://schemas.microsoft.com/office/drawing/2014/main" id="{D05C96DD-D471-CECA-CCE0-1B2437E6EA81}"/>
              </a:ext>
            </a:extLst>
          </p:cNvPr>
          <p:cNvSpPr txBox="1"/>
          <p:nvPr/>
        </p:nvSpPr>
        <p:spPr>
          <a:xfrm>
            <a:off x="979714" y="2993243"/>
            <a:ext cx="10232572" cy="2308324"/>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gradFill>
                  <a:gsLst>
                    <a:gs pos="100000">
                      <a:srgbClr val="49C5B1"/>
                    </a:gs>
                    <a:gs pos="0">
                      <a:srgbClr val="FFA38B"/>
                    </a:gs>
                    <a:gs pos="32000">
                      <a:srgbClr val="D59ED7"/>
                    </a:gs>
                    <a:gs pos="68000">
                      <a:srgbClr val="8DC8E8"/>
                    </a:gs>
                  </a:gsLst>
                  <a:path path="circle">
                    <a:fillToRect l="100000" t="100000"/>
                  </a:path>
                </a:gradFill>
                <a:effectLst/>
                <a:uLnTx/>
                <a:uFillTx/>
                <a:latin typeface="Segoe UI Semibold"/>
                <a:ea typeface="+mn-ea"/>
                <a:cs typeface="+mn-cs"/>
              </a:rPr>
              <a:t>Semi-autonomous software that can be given a goal and will work to achieve that goal without you knowing in advance exactly how it's going to do that or what steps it's going to take.</a:t>
            </a:r>
          </a:p>
        </p:txBody>
      </p:sp>
    </p:spTree>
    <p:extLst>
      <p:ext uri="{BB962C8B-B14F-4D97-AF65-F5344CB8AC3E}">
        <p14:creationId xmlns:p14="http://schemas.microsoft.com/office/powerpoint/2010/main" val="3774451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440FCE-2316-36AC-E31C-41BDAD880415}"/>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B8D4901A-70D7-8193-3D4A-E7B874A68D58}"/>
              </a:ext>
            </a:extLst>
          </p:cNvPr>
          <p:cNvSpPr>
            <a:spLocks noGrp="1"/>
          </p:cNvSpPr>
          <p:nvPr>
            <p:ph type="title"/>
          </p:nvPr>
        </p:nvSpPr>
        <p:spPr>
          <a:xfrm>
            <a:off x="588263" y="457200"/>
            <a:ext cx="11018520" cy="553998"/>
          </a:xfrm>
        </p:spPr>
        <p:txBody>
          <a:bodyPr wrap="square" anchor="t">
            <a:normAutofit/>
          </a:bodyPr>
          <a:lstStyle/>
          <a:p>
            <a:pPr algn="ctr"/>
            <a:r>
              <a:rPr lang="en-US"/>
              <a:t>An agent needs to accomplish 3 things:</a:t>
            </a:r>
          </a:p>
        </p:txBody>
      </p:sp>
      <p:graphicFrame>
        <p:nvGraphicFramePr>
          <p:cNvPr id="19" name="Text Placeholder 5">
            <a:extLst>
              <a:ext uri="{FF2B5EF4-FFF2-40B4-BE49-F238E27FC236}">
                <a16:creationId xmlns:a16="http://schemas.microsoft.com/office/drawing/2014/main" id="{73D2A0FB-2AEA-6CEF-122D-C3037D939216}"/>
              </a:ext>
            </a:extLst>
          </p:cNvPr>
          <p:cNvGraphicFramePr>
            <a:graphicFrameLocks noGrp="1"/>
          </p:cNvGraphicFramePr>
          <p:nvPr>
            <p:ph sz="quarter" idx="10"/>
            <p:extLst>
              <p:ext uri="{D42A27DB-BD31-4B8C-83A1-F6EECF244321}">
                <p14:modId xmlns:p14="http://schemas.microsoft.com/office/powerpoint/2010/main" val="3182385170"/>
              </p:ext>
            </p:extLst>
          </p:nvPr>
        </p:nvGraphicFramePr>
        <p:xfrm>
          <a:off x="584200" y="506400"/>
          <a:ext cx="11018838"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ounded Rectangle 1">
            <a:extLst>
              <a:ext uri="{FF2B5EF4-FFF2-40B4-BE49-F238E27FC236}">
                <a16:creationId xmlns:a16="http://schemas.microsoft.com/office/drawing/2014/main" id="{F7E7329B-FF20-FEEE-492C-1F51C0BE907B}"/>
              </a:ext>
            </a:extLst>
          </p:cNvPr>
          <p:cNvSpPr/>
          <p:nvPr/>
        </p:nvSpPr>
        <p:spPr>
          <a:xfrm>
            <a:off x="584200" y="3110949"/>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NL" sz="1765"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5" name="Rounded Rectangle 1">
            <a:extLst>
              <a:ext uri="{FF2B5EF4-FFF2-40B4-BE49-F238E27FC236}">
                <a16:creationId xmlns:a16="http://schemas.microsoft.com/office/drawing/2014/main" id="{826C63CC-CFA3-B9FA-C346-ECF0B6B4F04B}"/>
              </a:ext>
            </a:extLst>
          </p:cNvPr>
          <p:cNvSpPr/>
          <p:nvPr/>
        </p:nvSpPr>
        <p:spPr>
          <a:xfrm>
            <a:off x="580455" y="5004852"/>
            <a:ext cx="11018837" cy="1450181"/>
          </a:xfrm>
          <a:prstGeom prst="roundRect">
            <a:avLst>
              <a:gd name="adj" fmla="val 10000"/>
            </a:avLst>
          </a:prstGeom>
          <a:noFill/>
          <a:ln w="38100" cap="rnd">
            <a:gradFill flip="none" rotWithShape="1">
              <a:gsLst>
                <a:gs pos="0">
                  <a:srgbClr val="FF5C39"/>
                </a:gs>
                <a:gs pos="32000">
                  <a:srgbClr val="C03BC4"/>
                </a:gs>
                <a:gs pos="68000">
                  <a:srgbClr val="0078D4"/>
                </a:gs>
                <a:gs pos="100000">
                  <a:srgbClr val="399A91"/>
                </a:gs>
              </a:gsLst>
              <a:path path="circle">
                <a:fillToRect l="100000" t="100000"/>
              </a:path>
              <a:tileRect r="-100000" b="-100000"/>
            </a:gradFill>
            <a:headEnd type="none" w="lg" len="sm"/>
            <a:tailEnd type="none" w="lg" len="sm"/>
          </a:ln>
          <a:effectLst>
            <a:outerShdw blurRad="63500" dist="63500" dir="2700000" algn="tl" rotWithShape="0">
              <a:srgbClr val="454142">
                <a:alpha val="20000"/>
              </a:srgbClr>
            </a:outerShdw>
          </a:effectLst>
        </p:spPr>
        <p:style>
          <a:lnRef idx="1">
            <a:schemeClr val="accent1"/>
          </a:lnRef>
          <a:fillRef idx="0">
            <a:schemeClr val="accent1"/>
          </a:fillRef>
          <a:effectRef idx="0">
            <a:schemeClr val="accent1"/>
          </a:effectRef>
          <a:fontRef idx="minor">
            <a:schemeClr val="dk1">
              <a:hueOff val="0"/>
              <a:satOff val="0"/>
              <a:lumOff val="0"/>
              <a:alphaOff val="0"/>
            </a:schemeClr>
          </a:fontRef>
        </p:style>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NL" sz="1765" b="0" i="0" u="none" strike="noStrike" kern="1200" cap="none" spc="0" normalizeH="0" baseline="0" noProof="0">
              <a:ln>
                <a:noFill/>
              </a:ln>
              <a:solidFill>
                <a:srgbClr val="091F2C">
                  <a:hueOff val="0"/>
                  <a:satOff val="0"/>
                  <a:lumOff val="0"/>
                  <a:alphaOff val="0"/>
                </a:srgbClr>
              </a:solidFill>
              <a:effectLst/>
              <a:uLnTx/>
              <a:uFillTx/>
              <a:latin typeface="Segoe UI"/>
              <a:ea typeface="+mn-ea"/>
              <a:cs typeface="+mn-cs"/>
            </a:endParaRPr>
          </a:p>
        </p:txBody>
      </p:sp>
      <p:sp>
        <p:nvSpPr>
          <p:cNvPr id="6" name="TextBox 5">
            <a:extLst>
              <a:ext uri="{FF2B5EF4-FFF2-40B4-BE49-F238E27FC236}">
                <a16:creationId xmlns:a16="http://schemas.microsoft.com/office/drawing/2014/main" id="{9E23C068-9FD7-6F97-E205-B0B90D46DD46}"/>
              </a:ext>
            </a:extLst>
          </p:cNvPr>
          <p:cNvSpPr txBox="1"/>
          <p:nvPr/>
        </p:nvSpPr>
        <p:spPr>
          <a:xfrm>
            <a:off x="2496568" y="5509650"/>
            <a:ext cx="6100762" cy="384721"/>
          </a:xfrm>
          <a:prstGeom prst="rect">
            <a:avLst/>
          </a:prstGeom>
          <a:noFill/>
          <a:ln>
            <a:noFill/>
          </a:ln>
          <a:effectLst/>
        </p:spPr>
        <p:txBody>
          <a:bodyPr spcFirstLastPara="0" vert="horz" wrap="square" lIns="153478" tIns="153478" rIns="153478" bIns="153478" numCol="1" spcCol="1270" anchor="ctr" anchorCtr="0">
            <a:noAutofit/>
          </a:bodyPr>
          <a:lstStyle>
            <a:lvl1pPr>
              <a:lnSpc>
                <a:spcPct val="100000"/>
              </a:lnSpc>
              <a:defRPr baseline="0"/>
            </a:lvl1pPr>
          </a:lstStyle>
          <a:p>
            <a:r>
              <a:rPr lang="en-US" sz="2500" dirty="0"/>
              <a:t>Perform an action for the end-user</a:t>
            </a:r>
          </a:p>
        </p:txBody>
      </p:sp>
      <p:pic>
        <p:nvPicPr>
          <p:cNvPr id="8" name="Graphic 7" descr="Clipboard Checked outline">
            <a:extLst>
              <a:ext uri="{FF2B5EF4-FFF2-40B4-BE49-F238E27FC236}">
                <a16:creationId xmlns:a16="http://schemas.microsoft.com/office/drawing/2014/main" id="{FBEC5D92-0F24-5695-593C-75AF500EF4D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184" y="5267859"/>
            <a:ext cx="914400" cy="914400"/>
          </a:xfrm>
          <a:prstGeom prst="rect">
            <a:avLst/>
          </a:prstGeom>
        </p:spPr>
      </p:pic>
    </p:spTree>
    <p:extLst>
      <p:ext uri="{BB962C8B-B14F-4D97-AF65-F5344CB8AC3E}">
        <p14:creationId xmlns:p14="http://schemas.microsoft.com/office/powerpoint/2010/main" val="187222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F726EA-777B-D247-D653-6B1A0DDF52D9}"/>
            </a:ext>
          </a:extLst>
        </p:cNvPr>
        <p:cNvGrpSpPr/>
        <p:nvPr/>
      </p:nvGrpSpPr>
      <p:grpSpPr>
        <a:xfrm>
          <a:off x="0" y="0"/>
          <a:ext cx="0" cy="0"/>
          <a:chOff x="0" y="0"/>
          <a:chExt cx="0" cy="0"/>
        </a:xfrm>
      </p:grpSpPr>
      <p:sp>
        <p:nvSpPr>
          <p:cNvPr id="9" name="Title 6">
            <a:extLst>
              <a:ext uri="{FF2B5EF4-FFF2-40B4-BE49-F238E27FC236}">
                <a16:creationId xmlns:a16="http://schemas.microsoft.com/office/drawing/2014/main" id="{F5B3C6AE-1C44-31BF-DDF3-2BFBC8D92F5E}"/>
              </a:ext>
            </a:extLst>
          </p:cNvPr>
          <p:cNvSpPr txBox="1">
            <a:spLocks/>
          </p:cNvSpPr>
          <p:nvPr/>
        </p:nvSpPr>
        <p:spPr>
          <a:xfrm>
            <a:off x="1528762" y="2070659"/>
            <a:ext cx="9134476" cy="1261884"/>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2901014" rtl="0" eaLnBrk="1" fontAlgn="base" latinLnBrk="0" hangingPunct="1">
              <a:lnSpc>
                <a:spcPct val="100000"/>
              </a:lnSpc>
              <a:spcBef>
                <a:spcPct val="0"/>
              </a:spcBef>
              <a:spcAft>
                <a:spcPct val="0"/>
              </a:spcAft>
              <a:buNone/>
              <a:defRPr lang="en-US" sz="8800" b="0" kern="1200" cap="none" spc="-50" baseline="0">
                <a:ln w="3175">
                  <a:noFill/>
                </a:ln>
                <a:gradFill>
                  <a:gsLst>
                    <a:gs pos="4321">
                      <a:srgbClr val="000000"/>
                    </a:gs>
                    <a:gs pos="21000">
                      <a:srgbClr val="000000"/>
                    </a:gs>
                  </a:gsLst>
                  <a:path path="circle">
                    <a:fillToRect l="100000" t="100000"/>
                  </a:path>
                </a:gradFill>
                <a:effectLst/>
                <a:latin typeface="+mj-lt"/>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defTabSz="2901130">
              <a:spcBef>
                <a:spcPts val="1205"/>
              </a:spcBef>
              <a:spcAft>
                <a:spcPts val="0"/>
              </a:spcAft>
              <a:defRPr/>
            </a:pP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Azure AI</a:t>
            </a:r>
            <a:r>
              <a:rPr lang="en-US" sz="4400" b="1" spc="0">
                <a:ln>
                  <a:noFill/>
                </a:ln>
                <a:solidFill>
                  <a:schemeClr val="tx1"/>
                </a:solidFill>
                <a:latin typeface="Segoe UI Variable Display Semibold"/>
                <a:cs typeface="Segoe UI"/>
              </a:rPr>
              <a:t> </a:t>
            </a:r>
            <a:r>
              <a:rPr kumimoji="0" lang="en-US" sz="4400" b="1" i="0" u="none" strike="noStrike" kern="1200" cap="none" spc="0" normalizeH="0" baseline="0" noProof="0">
                <a:ln>
                  <a:noFill/>
                </a:ln>
                <a:solidFill>
                  <a:schemeClr val="tx1"/>
                </a:solidFill>
                <a:effectLst/>
                <a:uLnTx/>
                <a:uFillTx/>
                <a:latin typeface="Segoe UI Variable Display Semibold"/>
                <a:ea typeface="+mn-ea"/>
                <a:cs typeface="Segoe UI"/>
              </a:rPr>
              <a:t>Agent</a:t>
            </a:r>
            <a:r>
              <a:rPr kumimoji="0" lang="en-US" sz="4400" b="1" i="0" u="none" strike="noStrike" kern="1200" cap="none" spc="0" normalizeH="0" noProof="0">
                <a:ln>
                  <a:noFill/>
                </a:ln>
                <a:solidFill>
                  <a:schemeClr val="tx1"/>
                </a:solidFill>
                <a:effectLst/>
                <a:uLnTx/>
                <a:uFillTx/>
                <a:latin typeface="Segoe UI Variable Display Semibold"/>
                <a:cs typeface="Segoe UI"/>
              </a:rPr>
              <a:t> Service</a:t>
            </a:r>
            <a:endParaRPr lang="en-US" sz="4400" b="1" i="0" u="none" strike="noStrike" kern="1200" cap="none" spc="0" normalizeH="0" baseline="0" noProof="0">
              <a:ln>
                <a:noFill/>
              </a:ln>
              <a:solidFill>
                <a:schemeClr val="tx1"/>
              </a:solidFill>
              <a:effectLst/>
              <a:uLnTx/>
              <a:uFillTx/>
              <a:latin typeface="Segoe UI Variable Display Semibold"/>
              <a:cs typeface="Segoe UI"/>
            </a:endParaRPr>
          </a:p>
          <a:p>
            <a:pPr lvl="0" defTabSz="2901130">
              <a:spcBef>
                <a:spcPts val="1205"/>
              </a:spcBef>
              <a:spcAft>
                <a:spcPts val="0"/>
              </a:spcAft>
              <a:defRPr/>
            </a:pPr>
            <a:r>
              <a:rPr lang="en-US" sz="2800" b="1" spc="0">
                <a:solidFill>
                  <a:schemeClr val="tx1"/>
                </a:solidFill>
                <a:latin typeface="Segoe UI Variable Display Semibold"/>
                <a:cs typeface="Segoe UI"/>
              </a:rPr>
              <a:t>Securely </a:t>
            </a:r>
            <a:r>
              <a:rPr kumimoji="0" lang="en-US" sz="2800" b="1" i="0" u="none" strike="noStrike" kern="1200" cap="none" spc="0" normalizeH="0" baseline="0" noProof="0">
                <a:ln w="3175">
                  <a:noFill/>
                </a:ln>
                <a:solidFill>
                  <a:schemeClr val="tx1"/>
                </a:solidFill>
                <a:effectLst/>
                <a:uLnTx/>
                <a:uFillTx/>
                <a:latin typeface="Segoe UI Variable Display Semibold"/>
                <a:ea typeface="+mn-ea"/>
                <a:cs typeface="Segoe UI"/>
              </a:rPr>
              <a:t>build, deploy, and scale AI agents with ease</a:t>
            </a:r>
            <a:endParaRPr kumimoji="0" lang="en-US" sz="2800" b="1" i="0" u="none" strike="noStrike" kern="1200" cap="none" spc="0" normalizeH="0" baseline="0" noProof="0">
              <a:ln w="3175">
                <a:noFill/>
              </a:ln>
              <a:solidFill>
                <a:schemeClr val="tx1"/>
              </a:solidFill>
              <a:effectLst/>
              <a:uLnTx/>
              <a:uFillTx/>
              <a:latin typeface="Segoe UI Variable Display Semibold" pitchFamily="2" charset="0"/>
              <a:ea typeface="+mn-ea"/>
            </a:endParaRPr>
          </a:p>
        </p:txBody>
      </p:sp>
      <p:sp>
        <p:nvSpPr>
          <p:cNvPr id="15" name="TextBox 14">
            <a:extLst>
              <a:ext uri="{FF2B5EF4-FFF2-40B4-BE49-F238E27FC236}">
                <a16:creationId xmlns:a16="http://schemas.microsoft.com/office/drawing/2014/main" id="{5E4DC898-3D6B-E7F3-C43D-D3D9FB649CD6}"/>
              </a:ext>
            </a:extLst>
          </p:cNvPr>
          <p:cNvSpPr txBox="1"/>
          <p:nvPr/>
        </p:nvSpPr>
        <p:spPr>
          <a:xfrm>
            <a:off x="916984" y="4355395"/>
            <a:ext cx="1955450" cy="492443"/>
          </a:xfrm>
          <a:prstGeom prst="rect">
            <a:avLst/>
          </a:prstGeom>
          <a:noFill/>
        </p:spPr>
        <p:txBody>
          <a:bodyPr wrap="square" lIns="0" tIns="0" rIns="0" bIns="0" rtlCol="0" anchor="ctr" anchorCtr="0">
            <a:spAutoFit/>
          </a:bodyPr>
          <a:lstStyle>
            <a:defPPr>
              <a:defRPr lang="en-US"/>
            </a:defPPr>
            <a:lvl1pPr algn="ctr" defTabSz="2275850">
              <a:defRPr sz="4800">
                <a:gradFill>
                  <a:gsLst>
                    <a:gs pos="10000">
                      <a:srgbClr val="000000"/>
                    </a:gs>
                    <a:gs pos="34000">
                      <a:srgbClr val="000000"/>
                    </a:gs>
                  </a:gsLst>
                  <a:lin ang="10800000" scaled="1"/>
                </a:gradFill>
                <a:latin typeface="Segoe UI Variable Display Semib"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chemeClr val="tx1"/>
                </a:solidFill>
                <a:effectLst/>
                <a:uLnTx/>
                <a:uFillTx/>
                <a:latin typeface="Segoe UI Variable Display Semibold" pitchFamily="2" charset="0"/>
                <a:ea typeface="+mn-ea"/>
                <a:cs typeface="+mn-cs"/>
              </a:rPr>
              <a:t>Rapid development and automation</a:t>
            </a:r>
          </a:p>
        </p:txBody>
      </p:sp>
      <p:cxnSp>
        <p:nvCxnSpPr>
          <p:cNvPr id="17" name="!!Straight Connector 49">
            <a:extLst>
              <a:ext uri="{FF2B5EF4-FFF2-40B4-BE49-F238E27FC236}">
                <a16:creationId xmlns:a16="http://schemas.microsoft.com/office/drawing/2014/main" id="{537D5353-D4FF-41EE-0CDA-C2E1DE72AEA3}"/>
              </a:ext>
              <a:ext uri="{C183D7F6-B498-43B3-948B-1728B52AA6E4}">
                <adec:decorative xmlns:adec="http://schemas.microsoft.com/office/drawing/2017/decorative" val="1"/>
              </a:ext>
            </a:extLst>
          </p:cNvPr>
          <p:cNvCxnSpPr>
            <a:cxnSpLocks/>
          </p:cNvCxnSpPr>
          <p:nvPr/>
        </p:nvCxnSpPr>
        <p:spPr>
          <a:xfrm>
            <a:off x="3409583"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33ABC4-37A2-2124-B245-BB255CB45671}"/>
              </a:ext>
            </a:extLst>
          </p:cNvPr>
          <p:cNvSpPr txBox="1"/>
          <p:nvPr/>
        </p:nvSpPr>
        <p:spPr>
          <a:xfrm>
            <a:off x="3933468" y="4355395"/>
            <a:ext cx="176348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Extensive data connections</a:t>
            </a:r>
          </a:p>
        </p:txBody>
      </p:sp>
      <p:cxnSp>
        <p:nvCxnSpPr>
          <p:cNvPr id="19" name="!!Straight Connector 49">
            <a:extLst>
              <a:ext uri="{FF2B5EF4-FFF2-40B4-BE49-F238E27FC236}">
                <a16:creationId xmlns:a16="http://schemas.microsoft.com/office/drawing/2014/main" id="{B614D3CB-13EA-7357-6B6E-F6DD3AB8F0DF}"/>
              </a:ext>
              <a:ext uri="{C183D7F6-B498-43B3-948B-1728B52AA6E4}">
                <adec:decorative xmlns:adec="http://schemas.microsoft.com/office/drawing/2017/decorative" val="1"/>
              </a:ext>
            </a:extLst>
          </p:cNvPr>
          <p:cNvCxnSpPr>
            <a:cxnSpLocks/>
          </p:cNvCxnSpPr>
          <p:nvPr/>
        </p:nvCxnSpPr>
        <p:spPr>
          <a:xfrm>
            <a:off x="6277970"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A0668A5-78EE-534B-7E28-64F242B9CBF5}"/>
              </a:ext>
            </a:extLst>
          </p:cNvPr>
          <p:cNvSpPr txBox="1"/>
          <p:nvPr/>
        </p:nvSpPr>
        <p:spPr>
          <a:xfrm>
            <a:off x="6858987" y="4355394"/>
            <a:ext cx="1514934"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Flexible model selection</a:t>
            </a:r>
          </a:p>
        </p:txBody>
      </p:sp>
      <p:cxnSp>
        <p:nvCxnSpPr>
          <p:cNvPr id="21" name="!!Straight Connector 49">
            <a:extLst>
              <a:ext uri="{FF2B5EF4-FFF2-40B4-BE49-F238E27FC236}">
                <a16:creationId xmlns:a16="http://schemas.microsoft.com/office/drawing/2014/main" id="{2699F798-21FD-874E-5CEF-EB0EE0EC8E2A}"/>
              </a:ext>
              <a:ext uri="{C183D7F6-B498-43B3-948B-1728B52AA6E4}">
                <adec:decorative xmlns:adec="http://schemas.microsoft.com/office/drawing/2017/decorative" val="1"/>
              </a:ext>
            </a:extLst>
          </p:cNvPr>
          <p:cNvCxnSpPr>
            <a:cxnSpLocks/>
          </p:cNvCxnSpPr>
          <p:nvPr/>
        </p:nvCxnSpPr>
        <p:spPr>
          <a:xfrm>
            <a:off x="8974919" y="4304028"/>
            <a:ext cx="0" cy="595176"/>
          </a:xfrm>
          <a:prstGeom prst="line">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EEF4EBC-6648-3287-006E-DFB156D22D36}"/>
              </a:ext>
            </a:extLst>
          </p:cNvPr>
          <p:cNvSpPr txBox="1"/>
          <p:nvPr/>
        </p:nvSpPr>
        <p:spPr>
          <a:xfrm>
            <a:off x="9364363" y="4355395"/>
            <a:ext cx="2132076" cy="492443"/>
          </a:xfrm>
          <a:prstGeom prst="rect">
            <a:avLst/>
          </a:prstGeom>
          <a:noFill/>
        </p:spPr>
        <p:txBody>
          <a:bodyPr wrap="square" lIns="0" tIns="0" rIns="0" bIns="0" rtlCol="0" anchor="ctr" anchorCtr="0">
            <a:spAutoFit/>
          </a:bodyPr>
          <a:lstStyle/>
          <a:p>
            <a:pPr marL="0" marR="0" lvl="0" indent="0" algn="ctr" defTabSz="91443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effectLst/>
                <a:uLnTx/>
                <a:uFillTx/>
                <a:latin typeface="Segoe UI Variable Display Semibold" pitchFamily="2" charset="0"/>
                <a:ea typeface="+mn-ea"/>
                <a:cs typeface="+mn-cs"/>
              </a:rPr>
              <a:t>Enterprise-grade security</a:t>
            </a:r>
          </a:p>
        </p:txBody>
      </p:sp>
      <p:sp>
        <p:nvSpPr>
          <p:cNvPr id="23" name="TextBox 22">
            <a:extLst>
              <a:ext uri="{FF2B5EF4-FFF2-40B4-BE49-F238E27FC236}">
                <a16:creationId xmlns:a16="http://schemas.microsoft.com/office/drawing/2014/main" id="{E8337E6D-A9D2-35D6-8E20-9997C2940FBB}"/>
              </a:ext>
            </a:extLst>
          </p:cNvPr>
          <p:cNvSpPr txBox="1"/>
          <p:nvPr/>
        </p:nvSpPr>
        <p:spPr>
          <a:xfrm>
            <a:off x="2781037" y="6070890"/>
            <a:ext cx="6811896" cy="215444"/>
          </a:xfrm>
          <a:prstGeom prst="rect">
            <a:avLst/>
          </a:prstGeom>
          <a:noFill/>
        </p:spPr>
        <p:txBody>
          <a:bodyPr wrap="square" lIns="0" tIns="0" rIns="0" bIns="0">
            <a:spAutoFit/>
          </a:bodyPr>
          <a:lstStyle>
            <a:defPPr>
              <a:defRPr lang="en-US"/>
            </a:defPPr>
            <a:lvl1pPr algn="ctr" defTabSz="2275850">
              <a:defRPr sz="3600">
                <a:gradFill>
                  <a:gsLst>
                    <a:gs pos="89510">
                      <a:srgbClr val="000000"/>
                    </a:gs>
                    <a:gs pos="68966">
                      <a:srgbClr val="000000"/>
                    </a:gs>
                  </a:gsLst>
                  <a:lin ang="5400000" scaled="1"/>
                </a:gradFill>
                <a:latin typeface="Segoe UI Variable Small Semibol" pitchFamily="2" charset="0"/>
              </a:defRPr>
            </a:lvl1pPr>
          </a:lstStyle>
          <a:p>
            <a:pPr marL="0" marR="0" lvl="0" indent="0" algn="ctr" defTabSz="2275850" rtl="0" eaLnBrk="1" fontAlgn="auto" latinLnBrk="0" hangingPunct="1">
              <a:lnSpc>
                <a:spcPct val="100000"/>
              </a:lnSpc>
              <a:spcBef>
                <a:spcPts val="0"/>
              </a:spcBef>
              <a:spcAft>
                <a:spcPts val="0"/>
              </a:spcAft>
              <a:buClrTx/>
              <a:buSzTx/>
              <a:buFontTx/>
              <a:buNone/>
              <a:tabLst/>
              <a:defRPr/>
            </a:pPr>
            <a:r>
              <a:rPr lang="en-US" sz="1400" b="1">
                <a:solidFill>
                  <a:schemeClr val="tx1"/>
                </a:solidFill>
                <a:latin typeface="Segoe UI Variable Display Semibold" pitchFamily="2" charset="0"/>
              </a:rPr>
              <a:t>ai</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a:t>
            </a:r>
            <a:r>
              <a:rPr lang="en-US" sz="1400" b="1">
                <a:solidFill>
                  <a:schemeClr val="tx1"/>
                </a:solidFill>
                <a:latin typeface="Segoe UI Variable Display Semibold" pitchFamily="2" charset="0"/>
              </a:rPr>
              <a:t>a</a:t>
            </a:r>
            <a:r>
              <a:rPr kumimoji="0" lang="en-US" sz="1400" b="1" i="0" u="none" strike="noStrike" kern="1200" cap="none" spc="0" normalizeH="0" baseline="0" noProof="0">
                <a:ln>
                  <a:noFill/>
                </a:ln>
                <a:solidFill>
                  <a:schemeClr val="tx1"/>
                </a:solidFill>
                <a:effectLst/>
                <a:uLnTx/>
                <a:uFillTx/>
                <a:latin typeface="Segoe UI Variable Display Semibold" pitchFamily="2" charset="0"/>
                <a:ea typeface="+mn-ea"/>
                <a:cs typeface="+mn-cs"/>
              </a:rPr>
              <a:t>zure.com</a:t>
            </a:r>
          </a:p>
        </p:txBody>
      </p:sp>
      <p:sp>
        <p:nvSpPr>
          <p:cNvPr id="24" name="TextBox 23">
            <a:extLst>
              <a:ext uri="{FF2B5EF4-FFF2-40B4-BE49-F238E27FC236}">
                <a16:creationId xmlns:a16="http://schemas.microsoft.com/office/drawing/2014/main" id="{4631A652-A513-1277-B65D-F8C6C2CBDDE0}"/>
              </a:ext>
            </a:extLst>
          </p:cNvPr>
          <p:cNvSpPr txBox="1"/>
          <p:nvPr/>
        </p:nvSpPr>
        <p:spPr>
          <a:xfrm>
            <a:off x="4997606" y="986847"/>
            <a:ext cx="2028701" cy="500129"/>
          </a:xfrm>
          <a:prstGeom prst="roundRect">
            <a:avLst>
              <a:gd name="adj" fmla="val 28094"/>
            </a:avLst>
          </a:prstGeom>
          <a:gradFill flip="none" rotWithShape="1">
            <a:gsLst>
              <a:gs pos="0">
                <a:srgbClr val="F65567"/>
              </a:gs>
              <a:gs pos="32000">
                <a:srgbClr val="AC35AF"/>
              </a:gs>
              <a:gs pos="68000">
                <a:srgbClr val="0A6BBA"/>
              </a:gs>
              <a:gs pos="100000">
                <a:srgbClr val="318581"/>
              </a:gs>
            </a:gsLst>
            <a:path path="circle">
              <a:fillToRect l="100000" t="100000"/>
            </a:path>
            <a:tileRect r="-100000" b="-100000"/>
          </a:gradFill>
        </p:spPr>
        <p:txBody>
          <a:bodyPr wrap="none" lIns="183696" tIns="36739" rIns="183696" bIns="73479" rtlCol="0" anchor="t">
            <a:spAutoFit/>
          </a:bodyPr>
          <a:lstStyle/>
          <a:p>
            <a:pPr marL="0" marR="0" lvl="0" indent="0" algn="l" defTabSz="914437" rtl="0" eaLnBrk="1" fontAlgn="base" latinLnBrk="0" hangingPunct="1">
              <a:lnSpc>
                <a:spcPct val="100000"/>
              </a:lnSpc>
              <a:spcBef>
                <a:spcPct val="0"/>
              </a:spcBef>
              <a:spcAft>
                <a:spcPct val="0"/>
              </a:spcAft>
              <a:buClrTx/>
              <a:buSzTx/>
              <a:buFontTx/>
              <a:buNone/>
              <a:tabLst>
                <a:tab pos="1487158" algn="l"/>
              </a:tabLst>
              <a:defRPr/>
            </a:pPr>
            <a:r>
              <a:rPr kumimoji="0" lang="en-US" sz="2000" b="1" i="0" u="none" strike="noStrike" kern="1200" cap="none" spc="0" normalizeH="0" baseline="0" noProof="0">
                <a:ln w="3175">
                  <a:noFill/>
                </a:ln>
                <a:gradFill>
                  <a:gsLst>
                    <a:gs pos="28000">
                      <a:srgbClr val="FFFFFF"/>
                    </a:gs>
                    <a:gs pos="53147">
                      <a:srgbClr val="FFFFFF"/>
                    </a:gs>
                  </a:gsLst>
                  <a:path path="circle">
                    <a:fillToRect l="100000" b="100000"/>
                  </a:path>
                </a:gradFill>
                <a:effectLst/>
                <a:uLnTx/>
                <a:uFillTx/>
                <a:latin typeface="Segoe UI Variable Display Semibold" pitchFamily="2" charset="0"/>
                <a:ea typeface="+mn-ea"/>
                <a:cs typeface="Segoe UI" pitchFamily="34" charset="0"/>
              </a:rPr>
              <a:t>Coming Soon</a:t>
            </a:r>
            <a:endParaRPr kumimoji="0" lang="en-US" sz="1800" b="0" i="0" u="none" strike="noStrike" kern="1200" cap="none" spc="0" normalizeH="0" baseline="0" noProof="0">
              <a:ln>
                <a:noFill/>
              </a:ln>
              <a:gradFill>
                <a:gsLst>
                  <a:gs pos="28000">
                    <a:srgbClr val="FFFFFF"/>
                  </a:gs>
                  <a:gs pos="53147">
                    <a:srgbClr val="FFFFFF"/>
                  </a:gs>
                </a:gsLst>
                <a:path path="circle">
                  <a:fillToRect l="100000" b="100000"/>
                </a:path>
              </a:gradFill>
              <a:effectLst/>
              <a:uLnTx/>
              <a:uFillTx/>
              <a:latin typeface="Segoe UI"/>
              <a:ea typeface="+mn-ea"/>
              <a:cs typeface="+mn-cs"/>
            </a:endParaRPr>
          </a:p>
        </p:txBody>
      </p:sp>
      <p:sp>
        <p:nvSpPr>
          <p:cNvPr id="3" name="Rectangle 2">
            <a:extLst>
              <a:ext uri="{FF2B5EF4-FFF2-40B4-BE49-F238E27FC236}">
                <a16:creationId xmlns:a16="http://schemas.microsoft.com/office/drawing/2014/main" id="{5B76C201-5801-999A-AF58-56338812ACA1}"/>
              </a:ext>
            </a:extLst>
          </p:cNvPr>
          <p:cNvSpPr>
            <a:spLocks noChangeArrowheads="1"/>
          </p:cNvSpPr>
          <p:nvPr/>
        </p:nvSpPr>
        <p:spPr bwMode="auto">
          <a:xfrm>
            <a:off x="0" y="0"/>
            <a:ext cx="9239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defRPr/>
            </a:pPr>
            <a:br>
              <a:rPr kumimoji="0" lang="en-US" altLang="en-US" sz="1000" b="0" i="0" u="none" strike="noStrike" kern="1200" cap="none" spc="0" normalizeH="0" baseline="0" noProof="0">
                <a:ln>
                  <a:noFill/>
                </a:ln>
                <a:solidFill>
                  <a:srgbClr val="252423"/>
                </a:solidFill>
                <a:effectLst/>
                <a:uLnTx/>
                <a:uFillTx/>
                <a:latin typeface="var(--fontFamilyBase)"/>
                <a:ea typeface="+mn-ea"/>
                <a:cs typeface="+mn-cs"/>
              </a:rPr>
            </a:b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 name="Title 6">
            <a:extLst>
              <a:ext uri="{FF2B5EF4-FFF2-40B4-BE49-F238E27FC236}">
                <a16:creationId xmlns:a16="http://schemas.microsoft.com/office/drawing/2014/main" id="{7B88A787-1C1B-2580-65F6-BC24434E9744}"/>
              </a:ext>
            </a:extLst>
          </p:cNvPr>
          <p:cNvSpPr txBox="1">
            <a:spLocks/>
          </p:cNvSpPr>
          <p:nvPr/>
        </p:nvSpPr>
        <p:spPr>
          <a:xfrm>
            <a:off x="-2268836" y="325673"/>
            <a:ext cx="8633751" cy="369332"/>
          </a:xfrm>
          <a:prstGeom prst="rect">
            <a:avLst/>
          </a:prstGeom>
          <a:noFill/>
          <a:ln w="9525" cap="flat" cmpd="sng" algn="ctr">
            <a:noFill/>
            <a:prstDash val="solid"/>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491019" rtl="0" eaLnBrk="1" fontAlgn="base" latinLnBrk="0" hangingPunct="1">
              <a:lnSpc>
                <a:spcPct val="100000"/>
              </a:lnSpc>
              <a:spcBef>
                <a:spcPct val="0"/>
              </a:spcBef>
              <a:spcAft>
                <a:spcPct val="0"/>
              </a:spcAft>
              <a:buNone/>
              <a:defRPr lang="en-US" sz="4800" b="0" kern="1200" cap="none" spc="-50" baseline="0">
                <a:ln w="3175">
                  <a:noFill/>
                </a:ln>
                <a:gradFill>
                  <a:gsLst>
                    <a:gs pos="1399">
                      <a:srgbClr val="FFFFFF"/>
                    </a:gs>
                    <a:gs pos="12587">
                      <a:srgbClr val="FFFFFF"/>
                    </a:gs>
                  </a:gsLst>
                  <a:path path="circle">
                    <a:fillToRect l="100000" t="100000"/>
                  </a:path>
                </a:gradFill>
                <a:effectLst/>
                <a:latin typeface="Segoe UI Variable Display Semib" pitchFamily="2" charset="0"/>
                <a:ea typeface="+mn-ea"/>
                <a:cs typeface="Segoe UI" pitchFamily="34" charset="0"/>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0" marR="0" lvl="0" indent="0" algn="ctr" defTabSz="932237"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rPr>
              <a:t>Azure AI Foundry</a:t>
            </a:r>
            <a:endParaRPr kumimoji="0" lang="en-CA" sz="2400" b="1" i="0" u="none" strike="noStrike" kern="1200" cap="none" spc="0" normalizeH="0" baseline="0" noProof="0">
              <a:ln>
                <a:noFill/>
              </a:ln>
              <a:solidFill>
                <a:schemeClr val="tx1"/>
              </a:solidFill>
              <a:effectLst/>
              <a:uLnTx/>
              <a:uFillTx/>
              <a:latin typeface="Segoe UI Variable Display Semibold" pitchFamily="2" charset="0"/>
              <a:ea typeface="+mn-ea"/>
              <a:cs typeface="Segoe UI" pitchFamily="34" charset="0"/>
            </a:endParaRPr>
          </a:p>
        </p:txBody>
      </p:sp>
      <p:pic>
        <p:nvPicPr>
          <p:cNvPr id="5" name="Graphic 4">
            <a:extLst>
              <a:ext uri="{FF2B5EF4-FFF2-40B4-BE49-F238E27FC236}">
                <a16:creationId xmlns:a16="http://schemas.microsoft.com/office/drawing/2014/main" id="{3DCAF211-47F5-70CB-EFA6-B680A4F2DD9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3950" y="271607"/>
            <a:ext cx="482430" cy="482428"/>
          </a:xfrm>
          <a:prstGeom prst="rect">
            <a:avLst/>
          </a:prstGeom>
          <a:effectLst/>
        </p:spPr>
      </p:pic>
    </p:spTree>
    <p:extLst>
      <p:ext uri="{BB962C8B-B14F-4D97-AF65-F5344CB8AC3E}">
        <p14:creationId xmlns:p14="http://schemas.microsoft.com/office/powerpoint/2010/main" val="3303301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100"/>
                                  </p:stCondLst>
                                  <p:childTnLst>
                                    <p:animMotion origin="layout" path="M 0 2.59259E-6 L 0 0.03541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par>
                                <p:cTn id="13" presetID="42" presetClass="path" presetSubtype="0" decel="100000" fill="hold" grpId="1" nodeType="withEffect">
                                  <p:stCondLst>
                                    <p:cond delay="500"/>
                                  </p:stCondLst>
                                  <p:childTnLst>
                                    <p:animMotion origin="layout" path="M 0 4.64286E-6 L 0 0.03543 " pathEditMode="relative" rAng="0" ptsTypes="AA">
                                      <p:cBhvr>
                                        <p:cTn id="14" dur="700" spd="-100000" fill="hold"/>
                                        <p:tgtEl>
                                          <p:spTgt spid="23"/>
                                        </p:tgtEl>
                                        <p:attrNameLst>
                                          <p:attrName>ppt_x</p:attrName>
                                          <p:attrName>ppt_y</p:attrName>
                                        </p:attrNameLst>
                                      </p:cBhvr>
                                      <p:rCtr x="0" y="1767"/>
                                    </p:animMotion>
                                  </p:childTnLst>
                                </p:cTn>
                              </p:par>
                              <p:par>
                                <p:cTn id="15" presetID="16" presetClass="entr" presetSubtype="42" fill="hold" nodeType="withEffect">
                                  <p:stCondLst>
                                    <p:cond delay="200"/>
                                  </p:stCondLst>
                                  <p:childTnLst>
                                    <p:set>
                                      <p:cBhvr>
                                        <p:cTn id="16" dur="1" fill="hold">
                                          <p:stCondLst>
                                            <p:cond delay="0"/>
                                          </p:stCondLst>
                                        </p:cTn>
                                        <p:tgtEl>
                                          <p:spTgt spid="17"/>
                                        </p:tgtEl>
                                        <p:attrNameLst>
                                          <p:attrName>style.visibility</p:attrName>
                                        </p:attrNameLst>
                                      </p:cBhvr>
                                      <p:to>
                                        <p:strVal val="visible"/>
                                      </p:to>
                                    </p:set>
                                    <p:animEffect transition="in" filter="barn(outHorizontal)">
                                      <p:cBhvr>
                                        <p:cTn id="17" dur="500"/>
                                        <p:tgtEl>
                                          <p:spTgt spid="17"/>
                                        </p:tgtEl>
                                      </p:cBhvr>
                                    </p:animEffect>
                                  </p:childTnLst>
                                </p:cTn>
                              </p:par>
                              <p:par>
                                <p:cTn id="18" presetID="42" presetClass="path" presetSubtype="0" decel="100000" fill="hold" nodeType="withEffect">
                                  <p:stCondLst>
                                    <p:cond delay="200"/>
                                  </p:stCondLst>
                                  <p:childTnLst>
                                    <p:animMotion origin="layout" path="M -3.89881E-6 -4.94048E-6 L -3.89881E-6 0.01963 " pathEditMode="relative" rAng="0" ptsTypes="AA">
                                      <p:cBhvr>
                                        <p:cTn id="19" dur="500" spd="-100000" fill="hold"/>
                                        <p:tgtEl>
                                          <p:spTgt spid="17"/>
                                        </p:tgtEl>
                                        <p:attrNameLst>
                                          <p:attrName>ppt_x</p:attrName>
                                          <p:attrName>ppt_y</p:attrName>
                                        </p:attrNameLst>
                                      </p:cBhvr>
                                      <p:rCtr x="0" y="977"/>
                                    </p:animMotion>
                                  </p:childTnLst>
                                </p:cTn>
                              </p:par>
                              <p:par>
                                <p:cTn id="20" presetID="16" presetClass="entr" presetSubtype="42" fill="hold" nodeType="withEffect">
                                  <p:stCondLst>
                                    <p:cond delay="200"/>
                                  </p:stCondLst>
                                  <p:childTnLst>
                                    <p:set>
                                      <p:cBhvr>
                                        <p:cTn id="21" dur="1" fill="hold">
                                          <p:stCondLst>
                                            <p:cond delay="0"/>
                                          </p:stCondLst>
                                        </p:cTn>
                                        <p:tgtEl>
                                          <p:spTgt spid="19"/>
                                        </p:tgtEl>
                                        <p:attrNameLst>
                                          <p:attrName>style.visibility</p:attrName>
                                        </p:attrNameLst>
                                      </p:cBhvr>
                                      <p:to>
                                        <p:strVal val="visible"/>
                                      </p:to>
                                    </p:set>
                                    <p:animEffect transition="in" filter="barn(outHorizontal)">
                                      <p:cBhvr>
                                        <p:cTn id="22" dur="500"/>
                                        <p:tgtEl>
                                          <p:spTgt spid="19"/>
                                        </p:tgtEl>
                                      </p:cBhvr>
                                    </p:animEffect>
                                  </p:childTnLst>
                                </p:cTn>
                              </p:par>
                              <p:par>
                                <p:cTn id="23" presetID="42" presetClass="path" presetSubtype="0" decel="100000" fill="hold" nodeType="withEffect">
                                  <p:stCondLst>
                                    <p:cond delay="200"/>
                                  </p:stCondLst>
                                  <p:childTnLst>
                                    <p:animMotion origin="layout" path="M 0 -4.94048E-6 L 0 0.01963 " pathEditMode="relative" rAng="0" ptsTypes="AA">
                                      <p:cBhvr>
                                        <p:cTn id="24" dur="500" spd="-100000" fill="hold"/>
                                        <p:tgtEl>
                                          <p:spTgt spid="19"/>
                                        </p:tgtEl>
                                        <p:attrNameLst>
                                          <p:attrName>ppt_x</p:attrName>
                                          <p:attrName>ppt_y</p:attrName>
                                        </p:attrNameLst>
                                      </p:cBhvr>
                                      <p:rCtr x="0" y="977"/>
                                    </p:animMotion>
                                  </p:childTnLst>
                                </p:cTn>
                              </p:par>
                              <p:par>
                                <p:cTn id="25" presetID="16" presetClass="entr" presetSubtype="42" fill="hold" nodeType="withEffect">
                                  <p:stCondLst>
                                    <p:cond delay="200"/>
                                  </p:stCondLst>
                                  <p:childTnLst>
                                    <p:set>
                                      <p:cBhvr>
                                        <p:cTn id="26" dur="1" fill="hold">
                                          <p:stCondLst>
                                            <p:cond delay="0"/>
                                          </p:stCondLst>
                                        </p:cTn>
                                        <p:tgtEl>
                                          <p:spTgt spid="21"/>
                                        </p:tgtEl>
                                        <p:attrNameLst>
                                          <p:attrName>style.visibility</p:attrName>
                                        </p:attrNameLst>
                                      </p:cBhvr>
                                      <p:to>
                                        <p:strVal val="visible"/>
                                      </p:to>
                                    </p:set>
                                    <p:animEffect transition="in" filter="barn(outHorizontal)">
                                      <p:cBhvr>
                                        <p:cTn id="27" dur="500"/>
                                        <p:tgtEl>
                                          <p:spTgt spid="21"/>
                                        </p:tgtEl>
                                      </p:cBhvr>
                                    </p:animEffect>
                                  </p:childTnLst>
                                </p:cTn>
                              </p:par>
                              <p:par>
                                <p:cTn id="28" presetID="42" presetClass="path" presetSubtype="0" decel="100000" fill="hold" nodeType="withEffect">
                                  <p:stCondLst>
                                    <p:cond delay="200"/>
                                  </p:stCondLst>
                                  <p:childTnLst>
                                    <p:animMotion origin="layout" path="M 3.89881E-6 -4.94048E-6 L 3.89881E-6 0.01963 " pathEditMode="relative" rAng="0" ptsTypes="AA">
                                      <p:cBhvr>
                                        <p:cTn id="29" dur="500" spd="-100000" fill="hold"/>
                                        <p:tgtEl>
                                          <p:spTgt spid="21"/>
                                        </p:tgtEl>
                                        <p:attrNameLst>
                                          <p:attrName>ppt_x</p:attrName>
                                          <p:attrName>ppt_y</p:attrName>
                                        </p:attrNameLst>
                                      </p:cBhvr>
                                      <p:rCtr x="0" y="977"/>
                                    </p:animMotion>
                                  </p:childTnLst>
                                </p:cTn>
                              </p:par>
                              <p:par>
                                <p:cTn id="30" presetID="10" presetClass="entr" presetSubtype="0" fill="hold" grpId="0" nodeType="withEffect">
                                  <p:stCondLst>
                                    <p:cond delay="20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42" presetClass="path" presetSubtype="0" decel="100000" fill="hold" grpId="1" nodeType="withEffect">
                                  <p:stCondLst>
                                    <p:cond delay="200"/>
                                  </p:stCondLst>
                                  <p:childTnLst>
                                    <p:animMotion origin="layout" path="M 3.65079E-6 -4.94048E-6 L 3.65079E-6 0.01963 " pathEditMode="relative" rAng="0" ptsTypes="AA">
                                      <p:cBhvr>
                                        <p:cTn id="34" dur="500" spd="-100000" fill="hold"/>
                                        <p:tgtEl>
                                          <p:spTgt spid="15"/>
                                        </p:tgtEl>
                                        <p:attrNameLst>
                                          <p:attrName>ppt_x</p:attrName>
                                          <p:attrName>ppt_y</p:attrName>
                                        </p:attrNameLst>
                                      </p:cBhvr>
                                      <p:rCtr x="0" y="977"/>
                                    </p:animMotion>
                                  </p:childTnLst>
                                </p:cTn>
                              </p:par>
                              <p:par>
                                <p:cTn id="35" presetID="10" presetClass="entr" presetSubtype="0" fill="hold" grpId="0" nodeType="withEffect">
                                  <p:stCondLst>
                                    <p:cond delay="20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42" presetClass="path" presetSubtype="0" decel="100000" fill="hold" grpId="1" nodeType="withEffect">
                                  <p:stCondLst>
                                    <p:cond delay="200"/>
                                  </p:stCondLst>
                                  <p:childTnLst>
                                    <p:animMotion origin="layout" path="M -1.44841E-6 -4.94048E-6 L -1.44841E-6 0.01963 " pathEditMode="relative" rAng="0" ptsTypes="AA">
                                      <p:cBhvr>
                                        <p:cTn id="39" dur="500" spd="-100000" fill="hold"/>
                                        <p:tgtEl>
                                          <p:spTgt spid="18"/>
                                        </p:tgtEl>
                                        <p:attrNameLst>
                                          <p:attrName>ppt_x</p:attrName>
                                          <p:attrName>ppt_y</p:attrName>
                                        </p:attrNameLst>
                                      </p:cBhvr>
                                      <p:rCtr x="0" y="977"/>
                                    </p:animMotion>
                                  </p:childTnLst>
                                </p:cTn>
                              </p:par>
                              <p:par>
                                <p:cTn id="40" presetID="10" presetClass="entr" presetSubtype="0"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42" presetClass="path" presetSubtype="0" decel="100000" fill="hold" grpId="1" nodeType="withEffect">
                                  <p:stCondLst>
                                    <p:cond delay="200"/>
                                  </p:stCondLst>
                                  <p:childTnLst>
                                    <p:animMotion origin="layout" path="M 2.4504E-6 -4.94048E-6 L 2.4504E-6 0.01963 " pathEditMode="relative" rAng="0" ptsTypes="AA">
                                      <p:cBhvr>
                                        <p:cTn id="44" dur="500" spd="-100000" fill="hold"/>
                                        <p:tgtEl>
                                          <p:spTgt spid="20"/>
                                        </p:tgtEl>
                                        <p:attrNameLst>
                                          <p:attrName>ppt_x</p:attrName>
                                          <p:attrName>ppt_y</p:attrName>
                                        </p:attrNameLst>
                                      </p:cBhvr>
                                      <p:rCtr x="0" y="977"/>
                                    </p:animMotion>
                                  </p:childTnLst>
                                </p:cTn>
                              </p:par>
                              <p:par>
                                <p:cTn id="45" presetID="10" presetClass="entr" presetSubtype="0" fill="hold" grpId="0" nodeType="withEffect">
                                  <p:stCondLst>
                                    <p:cond delay="20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200"/>
                                  </p:stCondLst>
                                  <p:childTnLst>
                                    <p:animMotion origin="layout" path="M -3.65079E-6 -4.94048E-6 L -3.65079E-6 0.01963 " pathEditMode="relative" rAng="0" ptsTypes="AA">
                                      <p:cBhvr>
                                        <p:cTn id="49" dur="500" spd="-100000" fill="hold"/>
                                        <p:tgtEl>
                                          <p:spTgt spid="22"/>
                                        </p:tgtEl>
                                        <p:attrNameLst>
                                          <p:attrName>ppt_x</p:attrName>
                                          <p:attrName>ppt_y</p:attrName>
                                        </p:attrNameLst>
                                      </p:cBhvr>
                                      <p:rCtr x="0" y="977"/>
                                    </p:animMotion>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42" presetClass="path" presetSubtype="0" decel="100000" fill="hold" grpId="1" nodeType="withEffect">
                                  <p:stCondLst>
                                    <p:cond delay="0"/>
                                  </p:stCondLst>
                                  <p:childTnLst>
                                    <p:animMotion origin="layout" path="M 1.04167E-6 -4.07407E-6 L 1.04167E-6 0.03542 " pathEditMode="relative" rAng="0" ptsTypes="AA">
                                      <p:cBhvr>
                                        <p:cTn id="5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5" grpId="0"/>
      <p:bldP spid="15" grpId="1"/>
      <p:bldP spid="18" grpId="0"/>
      <p:bldP spid="18" grpId="1"/>
      <p:bldP spid="20" grpId="0"/>
      <p:bldP spid="20" grpId="1"/>
      <p:bldP spid="22" grpId="0"/>
      <p:bldP spid="22" grpId="1"/>
      <p:bldP spid="23" grpId="0"/>
      <p:bldP spid="23" grpId="1"/>
      <p:bldP spid="24" grpId="0" animBg="1"/>
      <p:bldP spid="2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12DAA6-F0C7-DDCD-EB14-B501D702DF39}"/>
              </a:ext>
            </a:extLst>
          </p:cNvPr>
          <p:cNvSpPr txBox="1">
            <a:spLocks noGrp="1"/>
          </p:cNvSpPr>
          <p:nvPr>
            <p:ph type="title" idx="4294967295"/>
          </p:nvPr>
        </p:nvSpPr>
        <p:spPr>
          <a:xfrm>
            <a:off x="580360" y="1813172"/>
            <a:ext cx="4855389" cy="387798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3364871"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472A2"/>
                </a:solidFill>
                <a:effectLst/>
                <a:uLnTx/>
                <a:uFillTx/>
                <a:latin typeface="Segoe Sans Text Semibold" pitchFamily="2" charset="0"/>
                <a:ea typeface="+mj-lt"/>
                <a:cs typeface="Segoe Sans Text Semibold" pitchFamily="2" charset="0"/>
              </a:rPr>
              <a:t>Semantic </a:t>
            </a:r>
            <a:r>
              <a:rPr kumimoji="0" lang="en-US" sz="3600" b="1" i="0" u="none" strike="noStrike" kern="1200" cap="none" normalizeH="0" baseline="0" noProof="0" dirty="0">
                <a:solidFill>
                  <a:srgbClr val="8472A2"/>
                </a:solidFill>
                <a:effectLst/>
                <a:uLnTx/>
                <a:uFillTx/>
                <a:latin typeface="Segoe Sans Text Semibold" pitchFamily="2" charset="0"/>
                <a:ea typeface="+mj-lt"/>
                <a:cs typeface="Segoe Sans Text Semibold" pitchFamily="2" charset="0"/>
              </a:rPr>
              <a:t>K</a:t>
            </a:r>
            <a:r>
              <a:rPr kumimoji="0" lang="en-US" sz="3600" b="1" i="0" u="none" strike="noStrike" kern="1200" cap="none" spc="0" normalizeH="0" baseline="0" noProof="0" dirty="0">
                <a:ln>
                  <a:noFill/>
                </a:ln>
                <a:solidFill>
                  <a:srgbClr val="8472A2"/>
                </a:solidFill>
                <a:effectLst/>
                <a:uLnTx/>
                <a:uFillTx/>
                <a:latin typeface="Segoe Sans Text Semibold" pitchFamily="2" charset="0"/>
                <a:ea typeface="+mj-lt"/>
                <a:cs typeface="Segoe Sans Text Semibold" pitchFamily="2" charset="0"/>
              </a:rPr>
              <a:t>ernel </a:t>
            </a:r>
            <a:r>
              <a:rPr kumimoji="0" lang="en-US" sz="3600" b="0"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is lightweight, </a:t>
            </a:r>
            <a:r>
              <a:rPr kumimoji="0" lang="en-US" sz="3600" b="1"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open-source</a:t>
            </a:r>
            <a:r>
              <a:rPr lang="en-US" spc="0" dirty="0">
                <a:ln>
                  <a:noFill/>
                </a:ln>
                <a:solidFill>
                  <a:srgbClr val="8472A2"/>
                </a:solidFill>
                <a:latin typeface="Segoe Sans Text Semibold" pitchFamily="2" charset="0"/>
                <a:cs typeface="Segoe Sans Text Semibold" pitchFamily="2" charset="0"/>
              </a:rPr>
              <a:t>, </a:t>
            </a:r>
            <a:r>
              <a:rPr lang="en-US" spc="0" dirty="0">
                <a:ln>
                  <a:noFill/>
                </a:ln>
                <a:solidFill>
                  <a:srgbClr val="8472A2"/>
                </a:solidFill>
                <a:latin typeface="Segoe Sans Text Semibold" pitchFamily="2" charset="0"/>
                <a:ea typeface="+mj-lt"/>
                <a:cs typeface="Segoe Sans Text Semibold" pitchFamily="2" charset="0"/>
              </a:rPr>
              <a:t>production-ready,</a:t>
            </a:r>
            <a:r>
              <a:rPr kumimoji="0" lang="en-US" sz="3600" b="0"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 orchestration</a:t>
            </a:r>
            <a:r>
              <a:rPr kumimoji="0" lang="en-US" sz="3600" b="1"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 </a:t>
            </a:r>
            <a:r>
              <a:rPr lang="en-US" spc="0" dirty="0">
                <a:ln>
                  <a:noFill/>
                </a:ln>
                <a:solidFill>
                  <a:srgbClr val="8472A2"/>
                </a:solidFill>
                <a:latin typeface="Segoe Sans Text Semibold" pitchFamily="2" charset="0"/>
                <a:cs typeface="Segoe Sans Text Semibold" pitchFamily="2" charset="0"/>
              </a:rPr>
              <a:t>middleware</a:t>
            </a:r>
            <a:r>
              <a:rPr kumimoji="0" lang="en-US" sz="3600" b="1"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 </a:t>
            </a:r>
            <a:r>
              <a:rPr kumimoji="0" lang="en-US" sz="3600" b="0" i="0" u="none" strike="noStrike" kern="1200" cap="none" spc="0" normalizeH="0" baseline="0" noProof="0" dirty="0">
                <a:ln>
                  <a:noFill/>
                </a:ln>
                <a:solidFill>
                  <a:srgbClr val="8472A2"/>
                </a:solidFill>
                <a:effectLst/>
                <a:uLnTx/>
                <a:uFillTx/>
                <a:latin typeface="Segoe Sans Text Semibold" pitchFamily="2" charset="0"/>
                <a:ea typeface="+mn-ea"/>
                <a:cs typeface="Segoe Sans Text Semibold" pitchFamily="2" charset="0"/>
              </a:rPr>
              <a:t>that lets you easily add AI to your apps.</a:t>
            </a:r>
          </a:p>
        </p:txBody>
      </p:sp>
      <p:pic>
        <p:nvPicPr>
          <p:cNvPr id="7" name="Picture 6">
            <a:extLst>
              <a:ext uri="{FF2B5EF4-FFF2-40B4-BE49-F238E27FC236}">
                <a16:creationId xmlns:a16="http://schemas.microsoft.com/office/drawing/2014/main" id="{A25FD496-721C-61D1-BCEA-F74BD7CE4F03}"/>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82229" y="2937051"/>
            <a:ext cx="1206148" cy="1192834"/>
          </a:xfrm>
          <a:prstGeom prst="rect">
            <a:avLst/>
          </a:prstGeom>
        </p:spPr>
      </p:pic>
      <p:sp>
        <p:nvSpPr>
          <p:cNvPr id="14" name="TextBox 13">
            <a:extLst>
              <a:ext uri="{FF2B5EF4-FFF2-40B4-BE49-F238E27FC236}">
                <a16:creationId xmlns:a16="http://schemas.microsoft.com/office/drawing/2014/main" id="{850F6C44-E725-B581-634F-D98A2BFB1D53}"/>
              </a:ext>
            </a:extLst>
          </p:cNvPr>
          <p:cNvSpPr txBox="1"/>
          <p:nvPr/>
        </p:nvSpPr>
        <p:spPr>
          <a:xfrm>
            <a:off x="7552220" y="730724"/>
            <a:ext cx="1466166" cy="43088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marR="0" lvl="0" indent="0" algn="ctr" defTabSz="3364871" fontAlgn="auto">
              <a:lnSpc>
                <a:spcPct val="100000"/>
              </a:lnSpc>
              <a:spcBef>
                <a:spcPts val="0"/>
              </a:spcBef>
              <a:spcAft>
                <a:spcPts val="0"/>
              </a:spcAft>
              <a:buClrTx/>
              <a:buSzTx/>
              <a:buFontTx/>
              <a:buNone/>
              <a:tabLst/>
              <a:defRPr kumimoji="0" lang="en-US" sz="3600" b="1" i="0" u="none" strike="noStrike" cap="none" spc="0" normalizeH="0" baseline="0" dirty="0" smtClean="0">
                <a:ln>
                  <a:noFill/>
                </a:ln>
                <a:solidFill>
                  <a:srgbClr val="8472A2"/>
                </a:solidFill>
                <a:effectLst/>
                <a:uLnTx/>
                <a:uFillTx/>
                <a:latin typeface="Segoe Sans Text Semibold" pitchFamily="2" charset="0"/>
                <a:ea typeface="+mj-lt"/>
                <a:cs typeface="Segoe Sans Text Semibold" pitchFamily="2" charset="0"/>
              </a:defRPr>
            </a:lvl1pPr>
          </a:lstStyle>
          <a:p>
            <a:r>
              <a:rPr lang="en-US" sz="2800" dirty="0"/>
              <a:t>Python</a:t>
            </a:r>
          </a:p>
        </p:txBody>
      </p:sp>
      <p:sp>
        <p:nvSpPr>
          <p:cNvPr id="10" name="TextBox 9">
            <a:extLst>
              <a:ext uri="{FF2B5EF4-FFF2-40B4-BE49-F238E27FC236}">
                <a16:creationId xmlns:a16="http://schemas.microsoft.com/office/drawing/2014/main" id="{7535A4D3-04F2-D37D-EACF-88202EE42A89}"/>
              </a:ext>
            </a:extLst>
          </p:cNvPr>
          <p:cNvSpPr txBox="1"/>
          <p:nvPr/>
        </p:nvSpPr>
        <p:spPr>
          <a:xfrm>
            <a:off x="9948218" y="4802053"/>
            <a:ext cx="968724" cy="523220"/>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egoe Sans Text Semibold" pitchFamily="2" charset="0"/>
                <a:ea typeface="+mn-ea"/>
                <a:cs typeface="Segoe Sans Text Semibold" pitchFamily="2" charset="0"/>
              </a:rPr>
              <a:t>.</a:t>
            </a:r>
            <a:r>
              <a:rPr lang="en-US" sz="2800" b="1" dirty="0">
                <a:solidFill>
                  <a:srgbClr val="8472A2"/>
                </a:solidFill>
                <a:latin typeface="Segoe Sans Text Semibold" pitchFamily="2" charset="0"/>
                <a:ea typeface="+mj-lt"/>
                <a:cs typeface="Segoe Sans Text Semibold" pitchFamily="2" charset="0"/>
              </a:rPr>
              <a:t>NET</a:t>
            </a:r>
          </a:p>
        </p:txBody>
      </p:sp>
      <p:sp>
        <p:nvSpPr>
          <p:cNvPr id="12" name="TextBox 11">
            <a:extLst>
              <a:ext uri="{FF2B5EF4-FFF2-40B4-BE49-F238E27FC236}">
                <a16:creationId xmlns:a16="http://schemas.microsoft.com/office/drawing/2014/main" id="{34B2599B-3EC4-3DF2-9877-EE7898EC747A}"/>
              </a:ext>
            </a:extLst>
          </p:cNvPr>
          <p:cNvSpPr txBox="1"/>
          <p:nvPr/>
        </p:nvSpPr>
        <p:spPr>
          <a:xfrm>
            <a:off x="5685092" y="4802053"/>
            <a:ext cx="928131" cy="523220"/>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800" b="1" dirty="0">
                <a:solidFill>
                  <a:srgbClr val="8472A2"/>
                </a:solidFill>
                <a:latin typeface="Segoe Sans Text Semibold" pitchFamily="2" charset="0"/>
                <a:ea typeface="+mj-lt"/>
                <a:cs typeface="Segoe Sans Text Semibold" pitchFamily="2" charset="0"/>
              </a:rPr>
              <a:t>Java</a:t>
            </a:r>
          </a:p>
        </p:txBody>
      </p:sp>
      <p:sp>
        <p:nvSpPr>
          <p:cNvPr id="6" name="Oval 5">
            <a:extLst>
              <a:ext uri="{FF2B5EF4-FFF2-40B4-BE49-F238E27FC236}">
                <a16:creationId xmlns:a16="http://schemas.microsoft.com/office/drawing/2014/main" id="{0DDD4B76-EEC0-0794-56EB-FB88F2D3DD46}"/>
              </a:ext>
              <a:ext uri="{C183D7F6-B498-43B3-948B-1728B52AA6E4}">
                <adec:decorative xmlns:adec="http://schemas.microsoft.com/office/drawing/2017/decorative" val="1"/>
              </a:ext>
            </a:extLst>
          </p:cNvPr>
          <p:cNvSpPr/>
          <p:nvPr/>
        </p:nvSpPr>
        <p:spPr>
          <a:xfrm>
            <a:off x="7231580" y="1478740"/>
            <a:ext cx="206502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Oval 8">
            <a:extLst>
              <a:ext uri="{FF2B5EF4-FFF2-40B4-BE49-F238E27FC236}">
                <a16:creationId xmlns:a16="http://schemas.microsoft.com/office/drawing/2014/main" id="{E3F0D69F-B308-987A-C14F-3B8585F30980}"/>
              </a:ext>
              <a:ext uri="{C183D7F6-B498-43B3-948B-1728B52AA6E4}">
                <adec:decorative xmlns:adec="http://schemas.microsoft.com/office/drawing/2017/decorative" val="1"/>
              </a:ext>
            </a:extLst>
          </p:cNvPr>
          <p:cNvSpPr/>
          <p:nvPr/>
        </p:nvSpPr>
        <p:spPr>
          <a:xfrm rot="5400000">
            <a:off x="7151693" y="1475667"/>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E750A6E0-AACD-B41E-8FFC-3AD40A0F34FA}"/>
              </a:ext>
              <a:ext uri="{C183D7F6-B498-43B3-948B-1728B52AA6E4}">
                <adec:decorative xmlns:adec="http://schemas.microsoft.com/office/drawing/2017/decorative" val="1"/>
              </a:ext>
            </a:extLst>
          </p:cNvPr>
          <p:cNvSpPr/>
          <p:nvPr/>
        </p:nvSpPr>
        <p:spPr>
          <a:xfrm rot="2700000">
            <a:off x="7176186" y="1434589"/>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E8876920-C86A-1D30-E229-B3C5A7966A05}"/>
              </a:ext>
              <a:ext uri="{C183D7F6-B498-43B3-948B-1728B52AA6E4}">
                <adec:decorative xmlns:adec="http://schemas.microsoft.com/office/drawing/2017/decorative" val="1"/>
              </a:ext>
            </a:extLst>
          </p:cNvPr>
          <p:cNvSpPr/>
          <p:nvPr/>
        </p:nvSpPr>
        <p:spPr>
          <a:xfrm rot="18900000">
            <a:off x="7176186" y="1434589"/>
            <a:ext cx="2225040" cy="4114800"/>
          </a:xfrm>
          <a:prstGeom prst="ellipse">
            <a:avLst/>
          </a:prstGeom>
          <a:noFill/>
          <a:ln w="28575">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4" name="Picture 43">
            <a:extLst>
              <a:ext uri="{FF2B5EF4-FFF2-40B4-BE49-F238E27FC236}">
                <a16:creationId xmlns:a16="http://schemas.microsoft.com/office/drawing/2014/main" id="{FABF5FE6-6A39-3C1C-5A9C-2848F59B25AA}"/>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555603" y="4584884"/>
            <a:ext cx="544868" cy="544868"/>
          </a:xfrm>
          <a:prstGeom prst="rect">
            <a:avLst/>
          </a:prstGeom>
        </p:spPr>
      </p:pic>
      <p:pic>
        <p:nvPicPr>
          <p:cNvPr id="46" name="Picture 45">
            <a:extLst>
              <a:ext uri="{FF2B5EF4-FFF2-40B4-BE49-F238E27FC236}">
                <a16:creationId xmlns:a16="http://schemas.microsoft.com/office/drawing/2014/main" id="{8D0B147F-9096-8415-3F48-7A9087E0C796}"/>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494298" y="4587330"/>
            <a:ext cx="552266" cy="544868"/>
          </a:xfrm>
          <a:prstGeom prst="rect">
            <a:avLst/>
          </a:prstGeom>
        </p:spPr>
      </p:pic>
      <p:pic>
        <p:nvPicPr>
          <p:cNvPr id="48" name="Picture 47">
            <a:extLst>
              <a:ext uri="{FF2B5EF4-FFF2-40B4-BE49-F238E27FC236}">
                <a16:creationId xmlns:a16="http://schemas.microsoft.com/office/drawing/2014/main" id="{8F09A993-534D-5F32-0A76-820D5CA99A8B}"/>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987153" y="1178676"/>
            <a:ext cx="554393" cy="552266"/>
          </a:xfrm>
          <a:prstGeom prst="rect">
            <a:avLst/>
          </a:prstGeom>
        </p:spPr>
      </p:pic>
      <p:pic>
        <p:nvPicPr>
          <p:cNvPr id="2" name="Picture 1" descr="A logo with a black background&#10;&#10;Description automatically generated">
            <a:extLst>
              <a:ext uri="{FF2B5EF4-FFF2-40B4-BE49-F238E27FC236}">
                <a16:creationId xmlns:a16="http://schemas.microsoft.com/office/drawing/2014/main" id="{628E44ED-428A-5524-0FB9-F3CBA4206239}"/>
              </a:ext>
            </a:extLst>
          </p:cNvPr>
          <p:cNvPicPr>
            <a:picLocks noChangeAspect="1"/>
          </p:cNvPicPr>
          <p:nvPr/>
        </p:nvPicPr>
        <p:blipFill>
          <a:blip r:embed="rId8"/>
          <a:stretch>
            <a:fillRect/>
          </a:stretch>
        </p:blipFill>
        <p:spPr>
          <a:xfrm>
            <a:off x="11597499" y="6403821"/>
            <a:ext cx="330794" cy="317480"/>
          </a:xfrm>
          <a:prstGeom prst="rect">
            <a:avLst/>
          </a:prstGeom>
        </p:spPr>
      </p:pic>
    </p:spTree>
    <p:custDataLst>
      <p:tags r:id="rId1"/>
    </p:custDataLst>
    <p:extLst>
      <p:ext uri="{BB962C8B-B14F-4D97-AF65-F5344CB8AC3E}">
        <p14:creationId xmlns:p14="http://schemas.microsoft.com/office/powerpoint/2010/main" val="29474056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6F6F07-AC09-4ACB-A5B9-589E043C90BE}"/>
              </a:ext>
            </a:extLst>
          </p:cNvPr>
          <p:cNvSpPr txBox="1"/>
          <p:nvPr/>
        </p:nvSpPr>
        <p:spPr>
          <a:xfrm>
            <a:off x="4525343" y="2411751"/>
            <a:ext cx="6334664" cy="2031325"/>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8472A2"/>
                </a:solidFill>
                <a:effectLst/>
                <a:uLnTx/>
                <a:uFillTx/>
                <a:latin typeface="Segoe UI" panose="020B0502040204020203" pitchFamily="34" charset="0"/>
                <a:ea typeface="+mn-ea"/>
                <a:cs typeface="Segoe UI" panose="020B0502040204020203" pitchFamily="34" charset="0"/>
              </a:rPr>
              <a:t>Semantic Kernel was built specifically for </a:t>
            </a:r>
            <a:r>
              <a:rPr kumimoji="0" lang="en-US" sz="4400" b="0" i="0" u="none" strike="noStrike" kern="1200" cap="none" spc="0" normalizeH="0" baseline="0" noProof="0" dirty="0">
                <a:ln>
                  <a:noFill/>
                </a:ln>
                <a:gradFill flip="none" rotWithShape="1">
                  <a:gsLst>
                    <a:gs pos="0">
                      <a:srgbClr val="0078D4"/>
                    </a:gs>
                    <a:gs pos="80000">
                      <a:srgbClr val="C03BC4"/>
                    </a:gs>
                  </a:gsLst>
                  <a:path path="circle">
                    <a:fillToRect l="100000" t="100000"/>
                  </a:path>
                  <a:tileRect r="-100000" b="-100000"/>
                </a:gradFill>
                <a:effectLst/>
                <a:uLnTx/>
                <a:uFillTx/>
                <a:latin typeface="Segoe UI Semibold"/>
                <a:ea typeface="+mn-ea"/>
                <a:cs typeface="Segoe UI" panose="020B0502040204020203" pitchFamily="34" charset="0"/>
              </a:rPr>
              <a:t>enterprise app developers.</a:t>
            </a:r>
          </a:p>
        </p:txBody>
      </p:sp>
      <p:pic>
        <p:nvPicPr>
          <p:cNvPr id="1028" name="Picture 4" descr="Image Large SK Logo">
            <a:extLst>
              <a:ext uri="{FF2B5EF4-FFF2-40B4-BE49-F238E27FC236}">
                <a16:creationId xmlns:a16="http://schemas.microsoft.com/office/drawing/2014/main" id="{DD2BEF60-0B8A-2813-DF86-E8699428F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993" y="2076036"/>
            <a:ext cx="2702754" cy="2702754"/>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41223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56359A-7CE8-21BB-9A47-606E1623438E}"/>
            </a:ext>
          </a:extLst>
        </p:cNvPr>
        <p:cNvGrpSpPr/>
        <p:nvPr/>
      </p:nvGrpSpPr>
      <p:grpSpPr>
        <a:xfrm>
          <a:off x="0" y="0"/>
          <a:ext cx="0" cy="0"/>
          <a:chOff x="0" y="0"/>
          <a:chExt cx="0" cy="0"/>
        </a:xfrm>
      </p:grpSpPr>
      <p:sp>
        <p:nvSpPr>
          <p:cNvPr id="144" name="Text Placeholder 20">
            <a:extLst>
              <a:ext uri="{FF2B5EF4-FFF2-40B4-BE49-F238E27FC236}">
                <a16:creationId xmlns:a16="http://schemas.microsoft.com/office/drawing/2014/main" id="{D5A0F17C-931E-8304-0E00-845E44F8027E}"/>
              </a:ext>
              <a:ext uri="{C183D7F6-B498-43B3-948B-1728B52AA6E4}">
                <adec:decorative xmlns:adec="http://schemas.microsoft.com/office/drawing/2017/decorative" val="0"/>
              </a:ext>
            </a:extLst>
          </p:cNvPr>
          <p:cNvSpPr txBox="1">
            <a:spLocks noGrp="1"/>
          </p:cNvSpPr>
          <p:nvPr>
            <p:ph type="title" idx="4294967295"/>
          </p:nvPr>
        </p:nvSpPr>
        <p:spPr>
          <a:xfrm>
            <a:off x="4615886" y="3964827"/>
            <a:ext cx="2865588" cy="698354"/>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2"/>
                </a:solidFill>
                <a:latin typeface="+mn-lt"/>
                <a:ea typeface="+mn-ea"/>
                <a:cs typeface="Segoe UI Light" panose="020B0502040204020203" pitchFamily="34" charset="0"/>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Segoe UI Light" panose="020B0502040204020203" pitchFamily="34" charset="0"/>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Segoe UI Light" panose="020B0502040204020203" pitchFamily="34" charset="0"/>
              </a:defRPr>
            </a:lvl6pPr>
            <a:lvl7pPr marL="0" indent="0" algn="l" defTabSz="932742" rtl="0" eaLnBrk="1" latinLnBrk="0" hangingPunct="1">
              <a:spcBef>
                <a:spcPts val="0"/>
              </a:spcBef>
              <a:spcAft>
                <a:spcPts val="600"/>
              </a:spcAft>
              <a:buFont typeface="Arial" pitchFamily="34" charset="0"/>
              <a:buNone/>
              <a:defRPr sz="1400" kern="1200">
                <a:solidFill>
                  <a:schemeClr val="accent2"/>
                </a:solidFill>
                <a:latin typeface="+mn-lt"/>
                <a:ea typeface="+mn-ea"/>
                <a:cs typeface="Segoe UI Light" panose="020B0502040204020203" pitchFamily="34" charset="0"/>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0" cap="none" spc="0" normalizeH="0" baseline="0" noProof="0" dirty="0">
                <a:ln>
                  <a:noFill/>
                </a:ln>
                <a:solidFill>
                  <a:srgbClr val="8472A2"/>
                </a:solidFill>
                <a:effectLst/>
                <a:uLnTx/>
                <a:uFillTx/>
                <a:latin typeface="Segoe UI Semibold"/>
                <a:ea typeface="+mn-ea"/>
                <a:cs typeface="Segoe UI Semibold"/>
              </a:rPr>
              <a:t>Semantic Kernel</a:t>
            </a:r>
            <a:br>
              <a:rPr kumimoji="0" lang="en-US" sz="2800" b="0" i="0" u="none" strike="noStrike" kern="0" cap="none" spc="0" normalizeH="0" baseline="0" noProof="0" dirty="0">
                <a:ln>
                  <a:noFill/>
                </a:ln>
                <a:solidFill>
                  <a:srgbClr val="8472A2"/>
                </a:solidFill>
                <a:effectLst/>
                <a:uLnTx/>
                <a:uFillTx/>
                <a:latin typeface="Segoe UI Semibold"/>
                <a:ea typeface="+mn-ea"/>
                <a:cs typeface="Segoe UI Semibold"/>
              </a:rPr>
            </a:br>
            <a:r>
              <a:rPr lang="en-US" sz="1800" kern="0" dirty="0">
                <a:ln>
                  <a:noFill/>
                </a:ln>
                <a:solidFill>
                  <a:srgbClr val="8472A2"/>
                </a:solidFill>
                <a:latin typeface="Segoe UI Semibold"/>
                <a:cs typeface="Segoe UI Semibold"/>
              </a:rPr>
              <a:t>AI and Agent Orchestration</a:t>
            </a:r>
            <a:endParaRPr kumimoji="0" lang="en-US" sz="2800" b="0" i="0" u="none" strike="noStrike" kern="1200" cap="none" spc="0" normalizeH="0" baseline="0" noProof="0" dirty="0">
              <a:ln>
                <a:noFill/>
              </a:ln>
              <a:solidFill>
                <a:srgbClr val="8472A2"/>
              </a:solidFill>
              <a:effectLst/>
              <a:uLnTx/>
              <a:uFillTx/>
              <a:latin typeface="Segoe UI Semibold"/>
              <a:ea typeface="+mn-ea"/>
              <a:cs typeface="Segoe UI Light" panose="020B0502040204020203" pitchFamily="34" charset="0"/>
            </a:endParaRPr>
          </a:p>
        </p:txBody>
      </p:sp>
      <p:sp>
        <p:nvSpPr>
          <p:cNvPr id="75" name="Rectangle: Rounded Corners 74">
            <a:extLst>
              <a:ext uri="{FF2B5EF4-FFF2-40B4-BE49-F238E27FC236}">
                <a16:creationId xmlns:a16="http://schemas.microsoft.com/office/drawing/2014/main" id="{948363C2-4F10-8E76-DB66-66DDB41AD786}"/>
              </a:ext>
              <a:ext uri="{C183D7F6-B498-43B3-948B-1728B52AA6E4}">
                <adec:decorative xmlns:adec="http://schemas.microsoft.com/office/drawing/2017/decorative" val="1"/>
              </a:ext>
            </a:extLst>
          </p:cNvPr>
          <p:cNvSpPr/>
          <p:nvPr/>
        </p:nvSpPr>
        <p:spPr bwMode="auto">
          <a:xfrm>
            <a:off x="426738" y="457023"/>
            <a:ext cx="11338524" cy="6208320"/>
          </a:xfrm>
          <a:prstGeom prst="roundRect">
            <a:avLst>
              <a:gd name="adj" fmla="val 3023"/>
            </a:avLst>
          </a:prstGeom>
          <a:ln w="12700" cap="rnd">
            <a:gradFill flip="none" rotWithShape="1">
              <a:gsLst>
                <a:gs pos="0">
                  <a:srgbClr val="F65567"/>
                </a:gs>
                <a:gs pos="32000">
                  <a:srgbClr val="AC35AF"/>
                </a:gs>
                <a:gs pos="68000">
                  <a:srgbClr val="0A6BBA"/>
                </a:gs>
                <a:gs pos="100000">
                  <a:srgbClr val="318581"/>
                </a:gs>
              </a:gsLst>
              <a:path path="circle">
                <a:fillToRect l="100000" t="100000"/>
              </a:path>
              <a:tileRect r="-100000" b="-100000"/>
            </a:gra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Sans Text"/>
              <a:ea typeface="Segoe UI" pitchFamily="34" charset="0"/>
              <a:cs typeface="Segoe UI" pitchFamily="34" charset="0"/>
            </a:endParaRPr>
          </a:p>
        </p:txBody>
      </p:sp>
      <p:graphicFrame>
        <p:nvGraphicFramePr>
          <p:cNvPr id="151" name="Table 150">
            <a:extLst>
              <a:ext uri="{FF2B5EF4-FFF2-40B4-BE49-F238E27FC236}">
                <a16:creationId xmlns:a16="http://schemas.microsoft.com/office/drawing/2014/main" id="{AB61B56A-9B28-CC7A-76FC-57E7232D16C3}"/>
              </a:ext>
            </a:extLst>
          </p:cNvPr>
          <p:cNvGraphicFramePr>
            <a:graphicFrameLocks noGrp="1"/>
          </p:cNvGraphicFramePr>
          <p:nvPr/>
        </p:nvGraphicFramePr>
        <p:xfrm>
          <a:off x="722593" y="639874"/>
          <a:ext cx="2564790" cy="2090696"/>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9809">
                  <a:extLst>
                    <a:ext uri="{9D8B030D-6E8A-4147-A177-3AD203B41FA5}">
                      <a16:colId xmlns:a16="http://schemas.microsoft.com/office/drawing/2014/main" val="899803852"/>
                    </a:ext>
                  </a:extLst>
                </a:gridCol>
                <a:gridCol w="902586">
                  <a:extLst>
                    <a:ext uri="{9D8B030D-6E8A-4147-A177-3AD203B41FA5}">
                      <a16:colId xmlns:a16="http://schemas.microsoft.com/office/drawing/2014/main" val="3493185966"/>
                    </a:ext>
                  </a:extLst>
                </a:gridCol>
                <a:gridCol w="369634">
                  <a:extLst>
                    <a:ext uri="{9D8B030D-6E8A-4147-A177-3AD203B41FA5}">
                      <a16:colId xmlns:a16="http://schemas.microsoft.com/office/drawing/2014/main" val="1803358789"/>
                    </a:ext>
                  </a:extLst>
                </a:gridCol>
                <a:gridCol w="912761">
                  <a:extLst>
                    <a:ext uri="{9D8B030D-6E8A-4147-A177-3AD203B41FA5}">
                      <a16:colId xmlns:a16="http://schemas.microsoft.com/office/drawing/2014/main" val="2297252493"/>
                    </a:ext>
                  </a:extLst>
                </a:gridCol>
              </a:tblGrid>
              <a:tr h="314993">
                <a:tc gridSpan="4">
                  <a:txBody>
                    <a:bodyPr/>
                    <a:lstStyle/>
                    <a:p>
                      <a:pPr algn="ctr"/>
                      <a:r>
                        <a:rPr lang="en-US" sz="1000">
                          <a:solidFill>
                            <a:schemeClr val="tx2"/>
                          </a:solidFill>
                          <a:latin typeface="+mj-lt"/>
                        </a:rPr>
                        <a:t>AI Services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pPr algn="ctr"/>
                      <a:endParaRPr lang="en-US" sz="1000">
                        <a:solidFill>
                          <a:schemeClr val="tx2"/>
                        </a:solidFill>
                        <a:latin typeface="+mj-lt"/>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31785524"/>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Azure 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700"/>
                        <a:t>Foundry Catalog</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9536">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OpenAI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a:t>Hugging</a:t>
                      </a:r>
                    </a:p>
                    <a:p>
                      <a:pPr marL="0" marR="0" lvl="0" indent="0" algn="l" defTabSz="932742" rtl="0" eaLnBrk="1" fontAlgn="auto" latinLnBrk="0" hangingPunct="1">
                        <a:lnSpc>
                          <a:spcPct val="100000"/>
                        </a:lnSpc>
                        <a:spcBef>
                          <a:spcPts val="0"/>
                        </a:spcBef>
                        <a:spcAft>
                          <a:spcPts val="0"/>
                        </a:spcAft>
                        <a:buClrTx/>
                        <a:buSzTx/>
                        <a:buFontTx/>
                        <a:buNone/>
                        <a:tabLst/>
                        <a:defRPr/>
                      </a:pPr>
                      <a:r>
                        <a:rPr lang="en-US" sz="900"/>
                        <a:t>Face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300675">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800"/>
                        <a:t>NVIDIA</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800"/>
                    </a:p>
                  </a:txBody>
                  <a:tcPr marL="0" marR="0" marT="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err="1"/>
                        <a:t>Deepseek</a:t>
                      </a:r>
                      <a:endParaRPr lang="en-US" sz="7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265073569"/>
                  </a:ext>
                </a:extLst>
              </a:tr>
              <a:tr h="515443">
                <a:tc>
                  <a:txBody>
                    <a:bodyPr/>
                    <a:lstStyle/>
                    <a:p>
                      <a:pPr algn="l">
                        <a:spcAft>
                          <a:spcPts val="1200"/>
                        </a:spcAft>
                      </a:pPr>
                      <a:endParaRPr lang="en-US" sz="900"/>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r>
                        <a:rPr lang="en-US" sz="900"/>
                        <a:t>Google</a:t>
                      </a:r>
                      <a:br>
                        <a:rPr lang="en-US" sz="900"/>
                      </a:br>
                      <a:r>
                        <a:rPr lang="en-US" sz="900"/>
                        <a:t>Gemini</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spcAft>
                          <a:spcPts val="1200"/>
                        </a:spcAft>
                      </a:pPr>
                      <a:endParaRPr lang="en-US" sz="800"/>
                    </a:p>
                  </a:txBody>
                  <a:tcPr marL="0" marR="0" marT="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1200"/>
                        </a:spcAft>
                        <a:buClrTx/>
                        <a:buSzTx/>
                        <a:buFontTx/>
                        <a:buNone/>
                        <a:tabLst/>
                        <a:defRPr/>
                      </a:pPr>
                      <a:r>
                        <a:rPr lang="en-US" sz="900" dirty="0"/>
                        <a:t>AWS Bedrock</a:t>
                      </a:r>
                    </a:p>
                  </a:txBody>
                  <a:tcPr marT="91440" marB="18288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1430588377"/>
                  </a:ext>
                </a:extLst>
              </a:tr>
            </a:tbl>
          </a:graphicData>
        </a:graphic>
      </p:graphicFrame>
      <p:sp>
        <p:nvSpPr>
          <p:cNvPr id="10" name="Rounded Rectangle 9">
            <a:extLst>
              <a:ext uri="{FF2B5EF4-FFF2-40B4-BE49-F238E27FC236}">
                <a16:creationId xmlns:a16="http://schemas.microsoft.com/office/drawing/2014/main" id="{8ECF1804-B410-9A62-7058-8EB8E46128AD}"/>
              </a:ext>
              <a:ext uri="{C183D7F6-B498-43B3-948B-1728B52AA6E4}">
                <adec:decorative xmlns:adec="http://schemas.microsoft.com/office/drawing/2017/decorative" val="1"/>
              </a:ext>
            </a:extLst>
          </p:cNvPr>
          <p:cNvSpPr/>
          <p:nvPr/>
        </p:nvSpPr>
        <p:spPr bwMode="auto">
          <a:xfrm>
            <a:off x="666639" y="636245"/>
            <a:ext cx="2705804" cy="2079478"/>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52" name="Table 151">
            <a:extLst>
              <a:ext uri="{FF2B5EF4-FFF2-40B4-BE49-F238E27FC236}">
                <a16:creationId xmlns:a16="http://schemas.microsoft.com/office/drawing/2014/main" id="{444DC97E-C175-5DD2-D861-3DBEAF314D63}"/>
              </a:ext>
            </a:extLst>
          </p:cNvPr>
          <p:cNvGraphicFramePr>
            <a:graphicFrameLocks noGrp="1"/>
          </p:cNvGraphicFramePr>
          <p:nvPr/>
        </p:nvGraphicFramePr>
        <p:xfrm>
          <a:off x="8783529" y="2248414"/>
          <a:ext cx="2600818" cy="111252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77283">
                  <a:extLst>
                    <a:ext uri="{9D8B030D-6E8A-4147-A177-3AD203B41FA5}">
                      <a16:colId xmlns:a16="http://schemas.microsoft.com/office/drawing/2014/main" val="1758445865"/>
                    </a:ext>
                  </a:extLst>
                </a:gridCol>
                <a:gridCol w="933108">
                  <a:extLst>
                    <a:ext uri="{9D8B030D-6E8A-4147-A177-3AD203B41FA5}">
                      <a16:colId xmlns:a16="http://schemas.microsoft.com/office/drawing/2014/main" val="899803852"/>
                    </a:ext>
                  </a:extLst>
                </a:gridCol>
                <a:gridCol w="375328">
                  <a:extLst>
                    <a:ext uri="{9D8B030D-6E8A-4147-A177-3AD203B41FA5}">
                      <a16:colId xmlns:a16="http://schemas.microsoft.com/office/drawing/2014/main" val="1339659713"/>
                    </a:ext>
                  </a:extLst>
                </a:gridCol>
                <a:gridCol w="915099">
                  <a:extLst>
                    <a:ext uri="{9D8B030D-6E8A-4147-A177-3AD203B41FA5}">
                      <a16:colId xmlns:a16="http://schemas.microsoft.com/office/drawing/2014/main" val="3493185966"/>
                    </a:ext>
                  </a:extLst>
                </a:gridCol>
              </a:tblGrid>
              <a:tr h="317744">
                <a:tc gridSpan="4">
                  <a:txBody>
                    <a:bodyPr/>
                    <a:lstStyle/>
                    <a:p>
                      <a:pPr algn="ctr"/>
                      <a:r>
                        <a:rPr lang="en-US" sz="1000">
                          <a:solidFill>
                            <a:schemeClr val="tx2"/>
                          </a:solidFill>
                          <a:latin typeface="+mj-lt"/>
                        </a:rPr>
                        <a:t>Plugins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03301">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OpenAPI</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MCP</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2316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Container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Logic Apps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2" name="Rounded Rectangle 11">
            <a:extLst>
              <a:ext uri="{FF2B5EF4-FFF2-40B4-BE49-F238E27FC236}">
                <a16:creationId xmlns:a16="http://schemas.microsoft.com/office/drawing/2014/main" id="{35777A3F-2A33-6ED8-E186-B4A5537A370B}"/>
              </a:ext>
              <a:ext uri="{C183D7F6-B498-43B3-948B-1728B52AA6E4}">
                <adec:decorative xmlns:adec="http://schemas.microsoft.com/office/drawing/2017/decorative" val="1"/>
              </a:ext>
            </a:extLst>
          </p:cNvPr>
          <p:cNvSpPr/>
          <p:nvPr/>
        </p:nvSpPr>
        <p:spPr bwMode="auto">
          <a:xfrm>
            <a:off x="8734716" y="2219933"/>
            <a:ext cx="2734691" cy="1362303"/>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aphicFrame>
        <p:nvGraphicFramePr>
          <p:cNvPr id="148" name="Table 147">
            <a:extLst>
              <a:ext uri="{FF2B5EF4-FFF2-40B4-BE49-F238E27FC236}">
                <a16:creationId xmlns:a16="http://schemas.microsoft.com/office/drawing/2014/main" id="{4AED169F-EEC5-2F00-626C-43D5A252F607}"/>
              </a:ext>
            </a:extLst>
          </p:cNvPr>
          <p:cNvGraphicFramePr>
            <a:graphicFrameLocks noGrp="1"/>
          </p:cNvGraphicFramePr>
          <p:nvPr/>
        </p:nvGraphicFramePr>
        <p:xfrm>
          <a:off x="9106422" y="471478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150" name="Table 149">
            <a:extLst>
              <a:ext uri="{FF2B5EF4-FFF2-40B4-BE49-F238E27FC236}">
                <a16:creationId xmlns:a16="http://schemas.microsoft.com/office/drawing/2014/main" id="{F7CC734C-C9BC-15FF-4047-8F947BEF25FF}"/>
              </a:ext>
            </a:extLst>
          </p:cNvPr>
          <p:cNvGraphicFramePr>
            <a:graphicFrameLocks noGrp="1"/>
          </p:cNvGraphicFramePr>
          <p:nvPr/>
        </p:nvGraphicFramePr>
        <p:xfrm>
          <a:off x="8800916" y="4711154"/>
          <a:ext cx="2578378" cy="138684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Filters and telemetry</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OpenTelemetry</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Monitor</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Aspire Dashboard</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Azure AI Content Safety</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4" name="Rounded Rectangle 13">
            <a:extLst>
              <a:ext uri="{FF2B5EF4-FFF2-40B4-BE49-F238E27FC236}">
                <a16:creationId xmlns:a16="http://schemas.microsoft.com/office/drawing/2014/main" id="{60B26303-09F1-747F-6453-7DC8EDEF1175}"/>
              </a:ext>
              <a:ext uri="{C183D7F6-B498-43B3-948B-1728B52AA6E4}">
                <adec:decorative xmlns:adec="http://schemas.microsoft.com/office/drawing/2017/decorative" val="1"/>
              </a:ext>
            </a:extLst>
          </p:cNvPr>
          <p:cNvSpPr/>
          <p:nvPr/>
        </p:nvSpPr>
        <p:spPr bwMode="auto">
          <a:xfrm>
            <a:off x="8713832" y="4760380"/>
            <a:ext cx="2726970" cy="141782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rPr>
              <a:t>Z</a:t>
            </a:r>
          </a:p>
        </p:txBody>
      </p:sp>
      <p:graphicFrame>
        <p:nvGraphicFramePr>
          <p:cNvPr id="149" name="Table 148">
            <a:extLst>
              <a:ext uri="{FF2B5EF4-FFF2-40B4-BE49-F238E27FC236}">
                <a16:creationId xmlns:a16="http://schemas.microsoft.com/office/drawing/2014/main" id="{2491C199-B28B-44F6-EE2A-F06DCAB5BBB8}"/>
              </a:ext>
            </a:extLst>
          </p:cNvPr>
          <p:cNvGraphicFramePr>
            <a:graphicFrameLocks noGrp="1"/>
          </p:cNvGraphicFramePr>
          <p:nvPr/>
        </p:nvGraphicFramePr>
        <p:xfrm>
          <a:off x="771708" y="4306568"/>
          <a:ext cx="2574349" cy="2051082"/>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99899">
                  <a:extLst>
                    <a:ext uri="{9D8B030D-6E8A-4147-A177-3AD203B41FA5}">
                      <a16:colId xmlns:a16="http://schemas.microsoft.com/office/drawing/2014/main" val="3209345655"/>
                    </a:ext>
                  </a:extLst>
                </a:gridCol>
                <a:gridCol w="887275">
                  <a:extLst>
                    <a:ext uri="{9D8B030D-6E8A-4147-A177-3AD203B41FA5}">
                      <a16:colId xmlns:a16="http://schemas.microsoft.com/office/drawing/2014/main" val="899803852"/>
                    </a:ext>
                  </a:extLst>
                </a:gridCol>
                <a:gridCol w="388401">
                  <a:extLst>
                    <a:ext uri="{9D8B030D-6E8A-4147-A177-3AD203B41FA5}">
                      <a16:colId xmlns:a16="http://schemas.microsoft.com/office/drawing/2014/main" val="2445421426"/>
                    </a:ext>
                  </a:extLst>
                </a:gridCol>
                <a:gridCol w="898774">
                  <a:extLst>
                    <a:ext uri="{9D8B030D-6E8A-4147-A177-3AD203B41FA5}">
                      <a16:colId xmlns:a16="http://schemas.microsoft.com/office/drawing/2014/main" val="3493185966"/>
                    </a:ext>
                  </a:extLst>
                </a:gridCol>
              </a:tblGrid>
              <a:tr h="256382">
                <a:tc gridSpan="4">
                  <a:txBody>
                    <a:bodyPr/>
                    <a:lstStyle/>
                    <a:p>
                      <a:pPr algn="ctr"/>
                      <a:r>
                        <a:rPr lang="en-US" sz="1000">
                          <a:solidFill>
                            <a:schemeClr val="tx2"/>
                          </a:solidFill>
                          <a:latin typeface="+mj-lt"/>
                        </a:rPr>
                        <a:t>Memory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Search</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t>
                      </a:r>
                      <a:r>
                        <a:rPr lang="en-US" sz="900" err="1"/>
                        <a:t>CosmosDB</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Elasticsearch</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900" dirty="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MongoDB</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Pinecone</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572205385"/>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Qdrant</a:t>
                      </a: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900" dirty="0"/>
                        <a:t>Redis</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4275008761"/>
                  </a:ext>
                </a:extLst>
              </a:tr>
            </a:tbl>
          </a:graphicData>
        </a:graphic>
      </p:graphicFrame>
      <p:sp>
        <p:nvSpPr>
          <p:cNvPr id="13" name="Rounded Rectangle 12">
            <a:extLst>
              <a:ext uri="{FF2B5EF4-FFF2-40B4-BE49-F238E27FC236}">
                <a16:creationId xmlns:a16="http://schemas.microsoft.com/office/drawing/2014/main" id="{07E35320-F2D7-F27F-C0D1-345AF06BE1A2}"/>
              </a:ext>
              <a:ext uri="{C183D7F6-B498-43B3-948B-1728B52AA6E4}">
                <adec:decorative xmlns:adec="http://schemas.microsoft.com/office/drawing/2017/decorative" val="1"/>
              </a:ext>
            </a:extLst>
          </p:cNvPr>
          <p:cNvSpPr/>
          <p:nvPr/>
        </p:nvSpPr>
        <p:spPr bwMode="auto">
          <a:xfrm>
            <a:off x="675105" y="4205494"/>
            <a:ext cx="2739201" cy="2195483"/>
          </a:xfrm>
          <a:prstGeom prst="roundRect">
            <a:avLst>
              <a:gd name="adj" fmla="val 3605"/>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6" name="Picture 4" descr="Image Large SK Logo">
            <a:extLst>
              <a:ext uri="{FF2B5EF4-FFF2-40B4-BE49-F238E27FC236}">
                <a16:creationId xmlns:a16="http://schemas.microsoft.com/office/drawing/2014/main" id="{D2CB982B-F333-A609-7136-DB8004A53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854" y="1163272"/>
            <a:ext cx="2265728" cy="2265728"/>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graphicFrame>
        <p:nvGraphicFramePr>
          <p:cNvPr id="25" name="Table 24">
            <a:extLst>
              <a:ext uri="{FF2B5EF4-FFF2-40B4-BE49-F238E27FC236}">
                <a16:creationId xmlns:a16="http://schemas.microsoft.com/office/drawing/2014/main" id="{CAF0F63A-882D-60A7-20EE-7C8EFF8D1C7D}"/>
              </a:ext>
            </a:extLst>
          </p:cNvPr>
          <p:cNvGraphicFramePr>
            <a:graphicFrameLocks noGrp="1"/>
          </p:cNvGraphicFramePr>
          <p:nvPr/>
        </p:nvGraphicFramePr>
        <p:xfrm>
          <a:off x="640719" y="2921348"/>
          <a:ext cx="2654140" cy="116038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412294">
                  <a:extLst>
                    <a:ext uri="{9D8B030D-6E8A-4147-A177-3AD203B41FA5}">
                      <a16:colId xmlns:a16="http://schemas.microsoft.com/office/drawing/2014/main" val="3209345655"/>
                    </a:ext>
                  </a:extLst>
                </a:gridCol>
                <a:gridCol w="914776">
                  <a:extLst>
                    <a:ext uri="{9D8B030D-6E8A-4147-A177-3AD203B41FA5}">
                      <a16:colId xmlns:a16="http://schemas.microsoft.com/office/drawing/2014/main" val="899803852"/>
                    </a:ext>
                  </a:extLst>
                </a:gridCol>
                <a:gridCol w="400439">
                  <a:extLst>
                    <a:ext uri="{9D8B030D-6E8A-4147-A177-3AD203B41FA5}">
                      <a16:colId xmlns:a16="http://schemas.microsoft.com/office/drawing/2014/main" val="2445421426"/>
                    </a:ext>
                  </a:extLst>
                </a:gridCol>
                <a:gridCol w="926631">
                  <a:extLst>
                    <a:ext uri="{9D8B030D-6E8A-4147-A177-3AD203B41FA5}">
                      <a16:colId xmlns:a16="http://schemas.microsoft.com/office/drawing/2014/main" val="3493185966"/>
                    </a:ext>
                  </a:extLst>
                </a:gridCol>
              </a:tblGrid>
              <a:tr h="0">
                <a:tc gridSpan="4">
                  <a:txBody>
                    <a:bodyPr/>
                    <a:lstStyle/>
                    <a:p>
                      <a:pPr algn="ctr"/>
                      <a:r>
                        <a:rPr lang="en-US" sz="1000">
                          <a:solidFill>
                            <a:schemeClr val="tx2"/>
                          </a:solidFill>
                          <a:latin typeface="+mj-lt"/>
                        </a:rPr>
                        <a:t>Local models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71339439"/>
                  </a:ext>
                </a:extLst>
              </a:tr>
              <a:tr h="349612">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Ollama</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ONNX</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19534">
                <a:tc>
                  <a:txBody>
                    <a:bodyPr/>
                    <a:lstStyle/>
                    <a:p>
                      <a:pPr algn="ctr"/>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LM Studio</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Phi SLM</a:t>
                      </a:r>
                      <a:b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Model Family</a:t>
                      </a:r>
                    </a:p>
                  </a:txBody>
                  <a:tcPr marT="91440" marB="10972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28" name="Rounded Rectangle 12">
            <a:extLst>
              <a:ext uri="{FF2B5EF4-FFF2-40B4-BE49-F238E27FC236}">
                <a16:creationId xmlns:a16="http://schemas.microsoft.com/office/drawing/2014/main" id="{E06632C3-4E09-202C-AC1A-3D5C20E988B7}"/>
              </a:ext>
              <a:ext uri="{C183D7F6-B498-43B3-948B-1728B52AA6E4}">
                <adec:decorative xmlns:adec="http://schemas.microsoft.com/office/drawing/2017/decorative" val="1"/>
              </a:ext>
            </a:extLst>
          </p:cNvPr>
          <p:cNvSpPr/>
          <p:nvPr/>
        </p:nvSpPr>
        <p:spPr bwMode="auto">
          <a:xfrm>
            <a:off x="640719" y="2826681"/>
            <a:ext cx="2739201" cy="1239763"/>
          </a:xfrm>
          <a:prstGeom prst="roundRect">
            <a:avLst>
              <a:gd name="adj" fmla="val 9090"/>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31" name="Graphic 30">
            <a:extLst>
              <a:ext uri="{FF2B5EF4-FFF2-40B4-BE49-F238E27FC236}">
                <a16:creationId xmlns:a16="http://schemas.microsoft.com/office/drawing/2014/main" id="{D2F16B82-5EAE-550F-DD44-43CEF9F7E83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38404" y="3110564"/>
            <a:ext cx="228600" cy="228600"/>
          </a:xfrm>
          <a:prstGeom prst="rect">
            <a:avLst/>
          </a:prstGeom>
        </p:spPr>
      </p:pic>
      <p:graphicFrame>
        <p:nvGraphicFramePr>
          <p:cNvPr id="32" name="Table 31">
            <a:extLst>
              <a:ext uri="{FF2B5EF4-FFF2-40B4-BE49-F238E27FC236}">
                <a16:creationId xmlns:a16="http://schemas.microsoft.com/office/drawing/2014/main" id="{FA5C6DD0-6647-F25B-70E5-08662959643C}"/>
              </a:ext>
            </a:extLst>
          </p:cNvPr>
          <p:cNvGraphicFramePr>
            <a:graphicFrameLocks noGrp="1"/>
          </p:cNvGraphicFramePr>
          <p:nvPr/>
        </p:nvGraphicFramePr>
        <p:xfrm>
          <a:off x="8801296" y="3692287"/>
          <a:ext cx="2677969" cy="83276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388474">
                  <a:extLst>
                    <a:ext uri="{9D8B030D-6E8A-4147-A177-3AD203B41FA5}">
                      <a16:colId xmlns:a16="http://schemas.microsoft.com/office/drawing/2014/main" val="1758445865"/>
                    </a:ext>
                  </a:extLst>
                </a:gridCol>
                <a:gridCol w="960788">
                  <a:extLst>
                    <a:ext uri="{9D8B030D-6E8A-4147-A177-3AD203B41FA5}">
                      <a16:colId xmlns:a16="http://schemas.microsoft.com/office/drawing/2014/main" val="899803852"/>
                    </a:ext>
                  </a:extLst>
                </a:gridCol>
                <a:gridCol w="386461">
                  <a:extLst>
                    <a:ext uri="{9D8B030D-6E8A-4147-A177-3AD203B41FA5}">
                      <a16:colId xmlns:a16="http://schemas.microsoft.com/office/drawing/2014/main" val="1339659713"/>
                    </a:ext>
                  </a:extLst>
                </a:gridCol>
                <a:gridCol w="942246">
                  <a:extLst>
                    <a:ext uri="{9D8B030D-6E8A-4147-A177-3AD203B41FA5}">
                      <a16:colId xmlns:a16="http://schemas.microsoft.com/office/drawing/2014/main" val="3493185966"/>
                    </a:ext>
                  </a:extLst>
                </a:gridCol>
              </a:tblGrid>
              <a:tr h="375560">
                <a:tc gridSpan="4">
                  <a:txBody>
                    <a:bodyPr/>
                    <a:lstStyle/>
                    <a:p>
                      <a:pPr algn="ctr"/>
                      <a:r>
                        <a:rPr lang="en-US" sz="1000">
                          <a:solidFill>
                            <a:schemeClr val="tx2"/>
                          </a:solidFill>
                          <a:latin typeface="+mj-lt"/>
                        </a:rPr>
                        <a:t>Prompts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7707143"/>
                  </a:ext>
                </a:extLst>
              </a:tr>
              <a:tr h="358489">
                <a:tc>
                  <a:txBody>
                    <a:bodyPr/>
                    <a:lstStyle/>
                    <a:p>
                      <a:pPr algn="ct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YAML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Semantic Kernel</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sp>
        <p:nvSpPr>
          <p:cNvPr id="38" name="Rounded Rectangle 11">
            <a:extLst>
              <a:ext uri="{FF2B5EF4-FFF2-40B4-BE49-F238E27FC236}">
                <a16:creationId xmlns:a16="http://schemas.microsoft.com/office/drawing/2014/main" id="{DB6AE3BE-971A-AED5-B5D4-07495806596B}"/>
              </a:ext>
              <a:ext uri="{C183D7F6-B498-43B3-948B-1728B52AA6E4}">
                <adec:decorative xmlns:adec="http://schemas.microsoft.com/office/drawing/2017/decorative" val="1"/>
              </a:ext>
            </a:extLst>
          </p:cNvPr>
          <p:cNvSpPr/>
          <p:nvPr/>
        </p:nvSpPr>
        <p:spPr bwMode="auto">
          <a:xfrm>
            <a:off x="8730208" y="3663806"/>
            <a:ext cx="2732032" cy="901841"/>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0" name="Picture 39">
            <a:extLst>
              <a:ext uri="{FF2B5EF4-FFF2-40B4-BE49-F238E27FC236}">
                <a16:creationId xmlns:a16="http://schemas.microsoft.com/office/drawing/2014/main" id="{D0FB8B23-7AE5-868C-9C9F-5905F6442F28}"/>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9073" y="4680458"/>
            <a:ext cx="260035" cy="260035"/>
          </a:xfrm>
          <a:prstGeom prst="rect">
            <a:avLst/>
          </a:prstGeom>
        </p:spPr>
      </p:pic>
      <p:pic>
        <p:nvPicPr>
          <p:cNvPr id="42" name="Picture 4" descr="Image Large SK Logo">
            <a:extLst>
              <a:ext uri="{FF2B5EF4-FFF2-40B4-BE49-F238E27FC236}">
                <a16:creationId xmlns:a16="http://schemas.microsoft.com/office/drawing/2014/main" id="{90CB7881-6ABB-0E4A-7D89-CEBF13C137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05122" y="4158053"/>
            <a:ext cx="228601" cy="228601"/>
          </a:xfrm>
          <a:prstGeom prst="rect">
            <a:avLst/>
          </a:prstGeom>
          <a:noFill/>
          <a:effectLst>
            <a:outerShdw blurRad="63500" dist="63500" dir="2700000" algn="t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7687E6-CFE2-9307-36A0-80697CE59E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2278" y="4158053"/>
            <a:ext cx="232516" cy="232516"/>
          </a:xfrm>
          <a:prstGeom prst="rect">
            <a:avLst/>
          </a:prstGeom>
          <a:extLst>
            <a:ext uri="{909E8E84-426E-40DD-AFC4-6F175D3DCCD1}">
              <a14:hiddenFill xmlns:a14="http://schemas.microsoft.com/office/drawing/2010/main">
                <a:solidFill>
                  <a:srgbClr val="FFFFFF"/>
                </a:solidFill>
              </a14:hiddenFill>
            </a:ext>
          </a:extLst>
        </p:spPr>
      </p:pic>
      <p:pic>
        <p:nvPicPr>
          <p:cNvPr id="45" name="Picture 44" descr="A black background with a black square&#10;&#10;Description automatically generated with medium confidence">
            <a:extLst>
              <a:ext uri="{FF2B5EF4-FFF2-40B4-BE49-F238E27FC236}">
                <a16:creationId xmlns:a16="http://schemas.microsoft.com/office/drawing/2014/main" id="{91CFCD6A-1E31-0253-5CCE-A57DE7976A93}"/>
              </a:ext>
            </a:extLst>
          </p:cNvPr>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813859" y="1502993"/>
            <a:ext cx="266954" cy="270607"/>
          </a:xfrm>
          <a:prstGeom prst="rect">
            <a:avLst/>
          </a:prstGeom>
        </p:spPr>
      </p:pic>
      <p:pic>
        <p:nvPicPr>
          <p:cNvPr id="51" name="Picture 50">
            <a:extLst>
              <a:ext uri="{FF2B5EF4-FFF2-40B4-BE49-F238E27FC236}">
                <a16:creationId xmlns:a16="http://schemas.microsoft.com/office/drawing/2014/main" id="{BBC3230A-DCD5-2499-DEC6-2393202B3FAC}"/>
              </a:ext>
            </a:extLst>
          </p:cNvPr>
          <p:cNvPicPr>
            <a:picLocks noChangeAspect="1"/>
          </p:cNvPicPr>
          <p:nvPr/>
        </p:nvPicPr>
        <p:blipFill>
          <a:blip r:embed="rId9"/>
          <a:stretch>
            <a:fillRect/>
          </a:stretch>
        </p:blipFill>
        <p:spPr>
          <a:xfrm>
            <a:off x="707297" y="2186362"/>
            <a:ext cx="455997" cy="430942"/>
          </a:xfrm>
          <a:prstGeom prst="rect">
            <a:avLst/>
          </a:prstGeom>
        </p:spPr>
      </p:pic>
      <p:pic>
        <p:nvPicPr>
          <p:cNvPr id="53" name="Picture 52">
            <a:extLst>
              <a:ext uri="{FF2B5EF4-FFF2-40B4-BE49-F238E27FC236}">
                <a16:creationId xmlns:a16="http://schemas.microsoft.com/office/drawing/2014/main" id="{2CB358BF-E501-E111-4619-A6BBC7C80F40}"/>
              </a:ext>
            </a:extLst>
          </p:cNvPr>
          <p:cNvPicPr>
            <a:picLocks noChangeAspect="1"/>
          </p:cNvPicPr>
          <p:nvPr/>
        </p:nvPicPr>
        <p:blipFill>
          <a:blip r:embed="rId10"/>
          <a:stretch>
            <a:fillRect/>
          </a:stretch>
        </p:blipFill>
        <p:spPr>
          <a:xfrm>
            <a:off x="2045086" y="2275279"/>
            <a:ext cx="336623" cy="316911"/>
          </a:xfrm>
          <a:prstGeom prst="rect">
            <a:avLst/>
          </a:prstGeom>
        </p:spPr>
      </p:pic>
      <p:pic>
        <p:nvPicPr>
          <p:cNvPr id="1034" name="Picture 10">
            <a:extLst>
              <a:ext uri="{FF2B5EF4-FFF2-40B4-BE49-F238E27FC236}">
                <a16:creationId xmlns:a16="http://schemas.microsoft.com/office/drawing/2014/main" id="{C10A41FE-22E8-03DC-3ABF-A45D152869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44706" y="1462393"/>
            <a:ext cx="337384" cy="33738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8" descr="Docker AI/ML Hackathon: Use Docker to get inspired and be productive within this exciting new ...">
            <a:extLst>
              <a:ext uri="{FF2B5EF4-FFF2-40B4-BE49-F238E27FC236}">
                <a16:creationId xmlns:a16="http://schemas.microsoft.com/office/drawing/2014/main" id="{03E67A4E-D4A3-D402-EAF0-766653212EE9}"/>
              </a:ext>
            </a:extLst>
          </p:cNvPr>
          <p:cNvPicPr>
            <a:picLocks noChangeAspect="1" noChangeArrowheads="1"/>
          </p:cNvPicPr>
          <p:nvPr/>
        </p:nvPicPr>
        <p:blipFill rotWithShape="1">
          <a:blip r:embed="rId12">
            <a:lum bright="70000" contrast="-70000"/>
            <a:extLst>
              <a:ext uri="{28A0092B-C50C-407E-A947-70E740481C1C}">
                <a14:useLocalDpi xmlns:a14="http://schemas.microsoft.com/office/drawing/2010/main" val="0"/>
              </a:ext>
            </a:extLst>
          </a:blip>
          <a:srcRect/>
          <a:stretch/>
        </p:blipFill>
        <p:spPr bwMode="auto">
          <a:xfrm>
            <a:off x="-6206724" y="948974"/>
            <a:ext cx="45719" cy="4709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D6300837-07E6-1DD1-E9B1-C3E10921396B}"/>
              </a:ext>
            </a:extLst>
          </p:cNvPr>
          <p:cNvPicPr>
            <a:picLocks noChangeAspect="1"/>
          </p:cNvPicPr>
          <p:nvPr/>
        </p:nvPicPr>
        <p:blipFill>
          <a:blip r:embed="rId13"/>
          <a:stretch>
            <a:fillRect/>
          </a:stretch>
        </p:blipFill>
        <p:spPr>
          <a:xfrm>
            <a:off x="709117" y="3585477"/>
            <a:ext cx="381461" cy="394615"/>
          </a:xfrm>
          <a:prstGeom prst="rect">
            <a:avLst/>
          </a:prstGeom>
        </p:spPr>
      </p:pic>
      <p:pic>
        <p:nvPicPr>
          <p:cNvPr id="58" name="Picture 57">
            <a:extLst>
              <a:ext uri="{FF2B5EF4-FFF2-40B4-BE49-F238E27FC236}">
                <a16:creationId xmlns:a16="http://schemas.microsoft.com/office/drawing/2014/main" id="{19589F5B-FC96-13D4-5965-43A4F5FBCC80}"/>
              </a:ext>
            </a:extLst>
          </p:cNvPr>
          <p:cNvPicPr>
            <a:picLocks noChangeAspect="1"/>
          </p:cNvPicPr>
          <p:nvPr/>
        </p:nvPicPr>
        <p:blipFill>
          <a:blip r:embed="rId14"/>
          <a:stretch>
            <a:fillRect/>
          </a:stretch>
        </p:blipFill>
        <p:spPr>
          <a:xfrm>
            <a:off x="1995790" y="3187786"/>
            <a:ext cx="381461" cy="390766"/>
          </a:xfrm>
          <a:prstGeom prst="rect">
            <a:avLst/>
          </a:prstGeom>
        </p:spPr>
      </p:pic>
      <p:sp>
        <p:nvSpPr>
          <p:cNvPr id="59" name="AutoShape 12" descr="Microsoft Redesigns Its Logo for the First Time in 25 Years, Here It Is in All Its Glory">
            <a:extLst>
              <a:ext uri="{FF2B5EF4-FFF2-40B4-BE49-F238E27FC236}">
                <a16:creationId xmlns:a16="http://schemas.microsoft.com/office/drawing/2014/main" id="{4F25E21B-AA42-9BC7-92CF-EA4C41E1D52E}"/>
              </a:ext>
            </a:extLst>
          </p:cNvPr>
          <p:cNvSpPr>
            <a:spLocks noChangeAspect="1" noChangeArrowheads="1"/>
          </p:cNvSpPr>
          <p:nvPr/>
        </p:nvSpPr>
        <p:spPr bwMode="auto">
          <a:xfrm>
            <a:off x="-1020128" y="828696"/>
            <a:ext cx="45719" cy="4571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1038" name="Picture 14" descr="Microsoft Logo Icon PNG Image - PurePNG | Free transparent CC0 PNG Image Library">
            <a:extLst>
              <a:ext uri="{FF2B5EF4-FFF2-40B4-BE49-F238E27FC236}">
                <a16:creationId xmlns:a16="http://schemas.microsoft.com/office/drawing/2014/main" id="{83E54A06-3CF2-F1DD-08BF-DCAA031C1A9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045996" y="3658880"/>
            <a:ext cx="280221" cy="28022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8" descr="Docker AI/ML Hackathon: Use Docker to get inspired and be productive within this exciting new ...">
            <a:extLst>
              <a:ext uri="{FF2B5EF4-FFF2-40B4-BE49-F238E27FC236}">
                <a16:creationId xmlns:a16="http://schemas.microsoft.com/office/drawing/2014/main" id="{A0E355B4-97CA-7EC6-933C-06DDC82A293E}"/>
              </a:ext>
            </a:extLst>
          </p:cNvPr>
          <p:cNvPicPr>
            <a:picLocks noChangeAspect="1" noChangeArrowheads="1"/>
          </p:cNvPicPr>
          <p:nvPr/>
        </p:nvPicPr>
        <p:blipFill rotWithShape="1">
          <a:blip r:embed="rId12">
            <a:lum bright="70000" contrast="-70000"/>
            <a:extLst>
              <a:ext uri="{28A0092B-C50C-407E-A947-70E740481C1C}">
                <a14:useLocalDpi xmlns:a14="http://schemas.microsoft.com/office/drawing/2010/main" val="0"/>
              </a:ext>
            </a:extLst>
          </a:blip>
          <a:srcRect/>
          <a:stretch/>
        </p:blipFill>
        <p:spPr bwMode="auto">
          <a:xfrm>
            <a:off x="731155" y="3165858"/>
            <a:ext cx="337384" cy="34750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45A5629-3540-9F5B-A03A-B9E3A2F82388}"/>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a:stretch/>
        </p:blipFill>
        <p:spPr bwMode="auto">
          <a:xfrm>
            <a:off x="8938404" y="2672207"/>
            <a:ext cx="249117" cy="26655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B27F55CE-BEF8-B2B3-C5DC-387BD081A889}"/>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291578" y="3110564"/>
            <a:ext cx="228600" cy="228600"/>
          </a:xfrm>
          <a:prstGeom prst="rect">
            <a:avLst/>
          </a:prstGeom>
        </p:spPr>
      </p:pic>
      <p:pic>
        <p:nvPicPr>
          <p:cNvPr id="62" name="Graphic 61">
            <a:extLst>
              <a:ext uri="{FF2B5EF4-FFF2-40B4-BE49-F238E27FC236}">
                <a16:creationId xmlns:a16="http://schemas.microsoft.com/office/drawing/2014/main" id="{3F3F365E-ABF0-D39D-6059-30DCA11993D4}"/>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304741" y="5155971"/>
            <a:ext cx="228600" cy="228600"/>
          </a:xfrm>
          <a:prstGeom prst="rect">
            <a:avLst/>
          </a:prstGeom>
        </p:spPr>
      </p:pic>
      <p:pic>
        <p:nvPicPr>
          <p:cNvPr id="67" name="Picture 66" descr="A blue and yellow object with a circle&#10;&#10;Description automatically generated">
            <a:extLst>
              <a:ext uri="{FF2B5EF4-FFF2-40B4-BE49-F238E27FC236}">
                <a16:creationId xmlns:a16="http://schemas.microsoft.com/office/drawing/2014/main" id="{6AA70D45-518D-7646-6CF2-7C3BEF7580C9}"/>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815723" y="5046416"/>
            <a:ext cx="323765" cy="338155"/>
          </a:xfrm>
          <a:prstGeom prst="rect">
            <a:avLst/>
          </a:prstGeom>
        </p:spPr>
      </p:pic>
      <p:pic>
        <p:nvPicPr>
          <p:cNvPr id="69" name="Picture 68">
            <a:extLst>
              <a:ext uri="{FF2B5EF4-FFF2-40B4-BE49-F238E27FC236}">
                <a16:creationId xmlns:a16="http://schemas.microsoft.com/office/drawing/2014/main" id="{EB67A2F9-D3C1-E257-C3B9-3F5A23015C4E}"/>
              </a:ext>
            </a:extLst>
          </p:cNvPr>
          <p:cNvPicPr>
            <a:picLocks noChangeAspect="1"/>
          </p:cNvPicPr>
          <p:nvPr/>
        </p:nvPicPr>
        <p:blipFill>
          <a:blip r:embed="rId22"/>
          <a:stretch>
            <a:fillRect/>
          </a:stretch>
        </p:blipFill>
        <p:spPr>
          <a:xfrm>
            <a:off x="8825532" y="5691290"/>
            <a:ext cx="276490" cy="259638"/>
          </a:xfrm>
          <a:prstGeom prst="rect">
            <a:avLst/>
          </a:prstGeom>
        </p:spPr>
      </p:pic>
      <p:pic>
        <p:nvPicPr>
          <p:cNvPr id="70" name="Picture 2" descr="Elasticsearch logo">
            <a:extLst>
              <a:ext uri="{FF2B5EF4-FFF2-40B4-BE49-F238E27FC236}">
                <a16:creationId xmlns:a16="http://schemas.microsoft.com/office/drawing/2014/main" id="{24E3533C-EC4D-0A45-B048-739591A470A3}"/>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r="59220"/>
          <a:stretch/>
        </p:blipFill>
        <p:spPr bwMode="auto">
          <a:xfrm>
            <a:off x="835016" y="5043295"/>
            <a:ext cx="328149" cy="45285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78A6A80D-B631-4343-5C34-1EA0B7BEA2F4}"/>
              </a:ext>
            </a:extLst>
          </p:cNvPr>
          <p:cNvPicPr>
            <a:picLocks noChangeAspect="1"/>
          </p:cNvPicPr>
          <p:nvPr/>
        </p:nvPicPr>
        <p:blipFill>
          <a:blip r:embed="rId24"/>
          <a:stretch>
            <a:fillRect/>
          </a:stretch>
        </p:blipFill>
        <p:spPr>
          <a:xfrm>
            <a:off x="786633" y="5541876"/>
            <a:ext cx="424914" cy="311832"/>
          </a:xfrm>
          <a:prstGeom prst="rect">
            <a:avLst/>
          </a:prstGeom>
        </p:spPr>
      </p:pic>
      <p:pic>
        <p:nvPicPr>
          <p:cNvPr id="74" name="Picture 73">
            <a:extLst>
              <a:ext uri="{FF2B5EF4-FFF2-40B4-BE49-F238E27FC236}">
                <a16:creationId xmlns:a16="http://schemas.microsoft.com/office/drawing/2014/main" id="{466494A3-D1E1-70CF-73CD-64AFAB0C7F82}"/>
              </a:ext>
            </a:extLst>
          </p:cNvPr>
          <p:cNvPicPr>
            <a:picLocks noChangeAspect="1"/>
          </p:cNvPicPr>
          <p:nvPr/>
        </p:nvPicPr>
        <p:blipFill>
          <a:blip r:embed="rId25"/>
          <a:stretch>
            <a:fillRect/>
          </a:stretch>
        </p:blipFill>
        <p:spPr>
          <a:xfrm>
            <a:off x="786633" y="5896458"/>
            <a:ext cx="424914" cy="443260"/>
          </a:xfrm>
          <a:prstGeom prst="rect">
            <a:avLst/>
          </a:prstGeom>
        </p:spPr>
      </p:pic>
      <p:pic>
        <p:nvPicPr>
          <p:cNvPr id="1048" name="Picture 24">
            <a:extLst>
              <a:ext uri="{FF2B5EF4-FFF2-40B4-BE49-F238E27FC236}">
                <a16:creationId xmlns:a16="http://schemas.microsoft.com/office/drawing/2014/main" id="{877BE320-F764-4870-3F14-50AF6EAB2FCB}"/>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087152" y="4702357"/>
            <a:ext cx="455924" cy="31879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4ED46C91-9E05-E7E2-BEE3-E5BD57B811F8}"/>
              </a:ext>
            </a:extLst>
          </p:cNvPr>
          <p:cNvPicPr>
            <a:picLocks noChangeAspect="1"/>
          </p:cNvPicPr>
          <p:nvPr/>
        </p:nvPicPr>
        <p:blipFill>
          <a:blip r:embed="rId27"/>
          <a:stretch>
            <a:fillRect/>
          </a:stretch>
        </p:blipFill>
        <p:spPr>
          <a:xfrm>
            <a:off x="2169437" y="6028093"/>
            <a:ext cx="291354" cy="232615"/>
          </a:xfrm>
          <a:prstGeom prst="rect">
            <a:avLst/>
          </a:prstGeom>
        </p:spPr>
      </p:pic>
      <p:pic>
        <p:nvPicPr>
          <p:cNvPr id="1054" name="Picture 30" descr="The Vector Database for Machine Learning | Pinecone">
            <a:extLst>
              <a:ext uri="{FF2B5EF4-FFF2-40B4-BE49-F238E27FC236}">
                <a16:creationId xmlns:a16="http://schemas.microsoft.com/office/drawing/2014/main" id="{A41C75D0-A482-E8F9-86CD-DF94E974DAC5}"/>
              </a:ext>
            </a:extLst>
          </p:cNvPr>
          <p:cNvPicPr>
            <a:picLocks noChangeAspect="1" noChangeArrowheads="1"/>
          </p:cNvPicPr>
          <p:nvPr/>
        </p:nvPicPr>
        <p:blipFill rotWithShape="1">
          <a:blip r:embed="rId28">
            <a:lum bright="70000" contrast="-70000"/>
            <a:extLst>
              <a:ext uri="{28A0092B-C50C-407E-A947-70E740481C1C}">
                <a14:useLocalDpi xmlns:a14="http://schemas.microsoft.com/office/drawing/2010/main" val="0"/>
              </a:ext>
            </a:extLst>
          </a:blip>
          <a:srcRect/>
          <a:stretch/>
        </p:blipFill>
        <p:spPr bwMode="auto">
          <a:xfrm>
            <a:off x="2114683" y="5473217"/>
            <a:ext cx="400863" cy="4432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7697BFC-BCA5-13E8-7A7A-938E017D3586}"/>
              </a:ext>
            </a:extLst>
          </p:cNvPr>
          <p:cNvSpPr txBox="1"/>
          <p:nvPr/>
        </p:nvSpPr>
        <p:spPr>
          <a:xfrm>
            <a:off x="5311857" y="5739093"/>
            <a:ext cx="1466166"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472A2"/>
                </a:solidFill>
                <a:effectLst/>
                <a:uLnTx/>
                <a:uFillTx/>
                <a:latin typeface="Segoe UI" panose="020B0502040204020203" pitchFamily="34" charset="0"/>
                <a:ea typeface="+mn-ea"/>
                <a:cs typeface="Segoe UI" panose="020B0502040204020203" pitchFamily="34" charset="0"/>
              </a:rPr>
              <a:t>Python</a:t>
            </a:r>
          </a:p>
        </p:txBody>
      </p:sp>
      <p:pic>
        <p:nvPicPr>
          <p:cNvPr id="5" name="Picture 4" descr="Python logo">
            <a:extLst>
              <a:ext uri="{FF2B5EF4-FFF2-40B4-BE49-F238E27FC236}">
                <a16:creationId xmlns:a16="http://schemas.microsoft.com/office/drawing/2014/main" id="{9F6E7B5B-2129-2537-6312-296C988340A7}"/>
              </a:ext>
              <a:ext uri="{C183D7F6-B498-43B3-948B-1728B52AA6E4}">
                <adec:decorative xmlns:adec="http://schemas.microsoft.com/office/drawing/2017/decorative" val="0"/>
              </a:ext>
            </a:extLst>
          </p:cNvPr>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a:xfrm>
            <a:off x="5748249" y="5121799"/>
            <a:ext cx="554393" cy="552266"/>
          </a:xfrm>
          <a:prstGeom prst="rect">
            <a:avLst/>
          </a:prstGeom>
        </p:spPr>
      </p:pic>
      <p:sp>
        <p:nvSpPr>
          <p:cNvPr id="7" name="TextBox 6">
            <a:extLst>
              <a:ext uri="{FF2B5EF4-FFF2-40B4-BE49-F238E27FC236}">
                <a16:creationId xmlns:a16="http://schemas.microsoft.com/office/drawing/2014/main" id="{34D52DD2-59F2-73CB-AB3C-DCA0FAEE7C5C}"/>
              </a:ext>
            </a:extLst>
          </p:cNvPr>
          <p:cNvSpPr txBox="1"/>
          <p:nvPr/>
        </p:nvSpPr>
        <p:spPr>
          <a:xfrm>
            <a:off x="6811379" y="5720311"/>
            <a:ext cx="928131"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472A2"/>
                </a:solidFill>
                <a:effectLst/>
                <a:uLnTx/>
                <a:uFillTx/>
                <a:latin typeface="Segoe UI" panose="020B0502040204020203" pitchFamily="34" charset="0"/>
                <a:ea typeface="+mn-ea"/>
                <a:cs typeface="Segoe UI" panose="020B0502040204020203" pitchFamily="34" charset="0"/>
              </a:rPr>
              <a:t>Java</a:t>
            </a:r>
          </a:p>
        </p:txBody>
      </p:sp>
      <p:pic>
        <p:nvPicPr>
          <p:cNvPr id="8" name="Picture 7" descr="Java logo">
            <a:extLst>
              <a:ext uri="{FF2B5EF4-FFF2-40B4-BE49-F238E27FC236}">
                <a16:creationId xmlns:a16="http://schemas.microsoft.com/office/drawing/2014/main" id="{8CD06F6C-126B-5247-A79C-691CE91F1492}"/>
              </a:ext>
              <a:ext uri="{C183D7F6-B498-43B3-948B-1728B52AA6E4}">
                <adec:decorative xmlns:adec="http://schemas.microsoft.com/office/drawing/2017/decorative" val="0"/>
              </a:ext>
            </a:extLst>
          </p:cNvPr>
          <p:cNvPicPr>
            <a:picLocks noChangeAspect="1"/>
          </p:cNvPicPr>
          <p:nvPr/>
        </p:nvPicPr>
        <p:blipFill>
          <a:blip r:embed="rId30" cstate="screen">
            <a:extLst>
              <a:ext uri="{28A0092B-C50C-407E-A947-70E740481C1C}">
                <a14:useLocalDpi xmlns:a14="http://schemas.microsoft.com/office/drawing/2010/main"/>
              </a:ext>
            </a:extLst>
          </a:blip>
          <a:stretch>
            <a:fillRect/>
          </a:stretch>
        </p:blipFill>
        <p:spPr>
          <a:xfrm>
            <a:off x="6975419" y="5090006"/>
            <a:ext cx="552266" cy="544868"/>
          </a:xfrm>
          <a:prstGeom prst="rect">
            <a:avLst/>
          </a:prstGeom>
        </p:spPr>
      </p:pic>
      <p:pic>
        <p:nvPicPr>
          <p:cNvPr id="9" name="Picture 8" descr=".NET logo">
            <a:extLst>
              <a:ext uri="{FF2B5EF4-FFF2-40B4-BE49-F238E27FC236}">
                <a16:creationId xmlns:a16="http://schemas.microsoft.com/office/drawing/2014/main" id="{D0F92B93-DD07-C98F-701D-AEF2C77C6BD4}"/>
              </a:ext>
              <a:ext uri="{C183D7F6-B498-43B3-948B-1728B52AA6E4}">
                <adec:decorative xmlns:adec="http://schemas.microsoft.com/office/drawing/2017/decorative" val="0"/>
              </a:ext>
            </a:extLst>
          </p:cNvPr>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4610768" y="5090006"/>
            <a:ext cx="544868" cy="544868"/>
          </a:xfrm>
          <a:prstGeom prst="rect">
            <a:avLst/>
          </a:prstGeom>
        </p:spPr>
      </p:pic>
      <p:sp>
        <p:nvSpPr>
          <p:cNvPr id="11" name="TextBox 10">
            <a:extLst>
              <a:ext uri="{FF2B5EF4-FFF2-40B4-BE49-F238E27FC236}">
                <a16:creationId xmlns:a16="http://schemas.microsoft.com/office/drawing/2014/main" id="{7364DDC1-EEAD-F58E-6C8C-13D0406E4954}"/>
              </a:ext>
            </a:extLst>
          </p:cNvPr>
          <p:cNvSpPr txBox="1"/>
          <p:nvPr/>
        </p:nvSpPr>
        <p:spPr>
          <a:xfrm>
            <a:off x="4373511" y="5766854"/>
            <a:ext cx="968724" cy="338554"/>
          </a:xfrm>
          <a:prstGeom prst="rect">
            <a:avLst/>
          </a:prstGeom>
          <a:noFill/>
        </p:spPr>
        <p:txBody>
          <a:bodyPr wrap="square" lIns="91440" tIns="45720" rIns="91440" bIns="45720" anchor="t">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472A2"/>
                </a:solidFill>
                <a:effectLst/>
                <a:uLnTx/>
                <a:uFillTx/>
                <a:latin typeface="Segoe UI" panose="020B0502040204020203" pitchFamily="34" charset="0"/>
                <a:ea typeface="+mn-ea"/>
                <a:cs typeface="Segoe UI" panose="020B0502040204020203" pitchFamily="34" charset="0"/>
              </a:rPr>
              <a:t>.NET</a:t>
            </a:r>
          </a:p>
        </p:txBody>
      </p:sp>
      <p:graphicFrame>
        <p:nvGraphicFramePr>
          <p:cNvPr id="2" name="Table 1">
            <a:extLst>
              <a:ext uri="{FF2B5EF4-FFF2-40B4-BE49-F238E27FC236}">
                <a16:creationId xmlns:a16="http://schemas.microsoft.com/office/drawing/2014/main" id="{5E3E48BB-90E1-7D14-3F2C-15AAB08B4BF8}"/>
              </a:ext>
            </a:extLst>
          </p:cNvPr>
          <p:cNvGraphicFramePr>
            <a:graphicFrameLocks noGrp="1"/>
          </p:cNvGraphicFramePr>
          <p:nvPr/>
        </p:nvGraphicFramePr>
        <p:xfrm>
          <a:off x="9135429" y="710565"/>
          <a:ext cx="2265728" cy="950410"/>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265728">
                  <a:extLst>
                    <a:ext uri="{9D8B030D-6E8A-4147-A177-3AD203B41FA5}">
                      <a16:colId xmlns:a16="http://schemas.microsoft.com/office/drawing/2014/main" val="2353794166"/>
                    </a:ext>
                  </a:extLst>
                </a:gridCol>
              </a:tblGrid>
              <a:tr h="237419">
                <a:tc>
                  <a:txBody>
                    <a:bodyPr/>
                    <a:lstStyle/>
                    <a:p>
                      <a:pPr algn="ctr"/>
                      <a:endParaRPr lang="en-US" sz="1000">
                        <a:solidFill>
                          <a:schemeClr val="tx2"/>
                        </a:solidFill>
                        <a:latin typeface="+mj-lt"/>
                      </a:endParaRP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2155533975"/>
                  </a:ext>
                </a:extLst>
              </a:tr>
              <a:tr h="615130">
                <a:tc>
                  <a:txBody>
                    <a:bodyPr/>
                    <a:lstStyle/>
                    <a:p>
                      <a:pPr algn="ctr"/>
                      <a:endParaRPr lang="en-US" sz="900" dirty="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bl>
          </a:graphicData>
        </a:graphic>
      </p:graphicFrame>
      <p:graphicFrame>
        <p:nvGraphicFramePr>
          <p:cNvPr id="3" name="Table 2">
            <a:extLst>
              <a:ext uri="{FF2B5EF4-FFF2-40B4-BE49-F238E27FC236}">
                <a16:creationId xmlns:a16="http://schemas.microsoft.com/office/drawing/2014/main" id="{335A3039-5505-5049-F76D-2EC151042EF9}"/>
              </a:ext>
            </a:extLst>
          </p:cNvPr>
          <p:cNvGraphicFramePr>
            <a:graphicFrameLocks noGrp="1"/>
          </p:cNvGraphicFramePr>
          <p:nvPr/>
        </p:nvGraphicFramePr>
        <p:xfrm>
          <a:off x="8829923" y="706934"/>
          <a:ext cx="2578378" cy="1193553"/>
        </p:xfrm>
        <a:graphic>
          <a:graphicData uri="http://schemas.openxmlformats.org/drawingml/2006/table">
            <a:tbl>
              <a:tblPr firstRow="1" bandRow="1">
                <a:effectLst>
                  <a:outerShdw blurRad="152400" dist="38100" dir="2700000" algn="tl" rotWithShape="0">
                    <a:prstClr val="black">
                      <a:alpha val="20000"/>
                    </a:prstClr>
                  </a:outerShdw>
                </a:effectLst>
                <a:tableStyleId>{2D5ABB26-0587-4C30-8999-92F81FD0307C}</a:tableStyleId>
              </a:tblPr>
              <a:tblGrid>
                <a:gridCol w="275214">
                  <a:extLst>
                    <a:ext uri="{9D8B030D-6E8A-4147-A177-3AD203B41FA5}">
                      <a16:colId xmlns:a16="http://schemas.microsoft.com/office/drawing/2014/main" val="945353485"/>
                    </a:ext>
                  </a:extLst>
                </a:gridCol>
                <a:gridCol w="1013975">
                  <a:extLst>
                    <a:ext uri="{9D8B030D-6E8A-4147-A177-3AD203B41FA5}">
                      <a16:colId xmlns:a16="http://schemas.microsoft.com/office/drawing/2014/main" val="899803852"/>
                    </a:ext>
                  </a:extLst>
                </a:gridCol>
                <a:gridCol w="429694">
                  <a:extLst>
                    <a:ext uri="{9D8B030D-6E8A-4147-A177-3AD203B41FA5}">
                      <a16:colId xmlns:a16="http://schemas.microsoft.com/office/drawing/2014/main" val="2231721167"/>
                    </a:ext>
                  </a:extLst>
                </a:gridCol>
                <a:gridCol w="859495">
                  <a:extLst>
                    <a:ext uri="{9D8B030D-6E8A-4147-A177-3AD203B41FA5}">
                      <a16:colId xmlns:a16="http://schemas.microsoft.com/office/drawing/2014/main" val="3493185966"/>
                    </a:ext>
                  </a:extLst>
                </a:gridCol>
              </a:tblGrid>
              <a:tr h="294120">
                <a:tc gridSpan="4">
                  <a:txBody>
                    <a:bodyPr/>
                    <a:lstStyle/>
                    <a:p>
                      <a:pPr algn="ctr"/>
                      <a:r>
                        <a:rPr lang="en-US" sz="1000" kern="1200">
                          <a:solidFill>
                            <a:schemeClr val="tx2"/>
                          </a:solidFill>
                          <a:latin typeface="+mn-lt"/>
                          <a:ea typeface="+mn-ea"/>
                          <a:cs typeface="+mn-cs"/>
                        </a:rPr>
                        <a:t>Agent Services</a:t>
                      </a:r>
                    </a:p>
                  </a:txBody>
                  <a:tcPr marT="91440" marB="91440" anchor="ctr">
                    <a:lnL w="12700"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a:p>
                  </a:txBody>
                  <a:tcPr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hMerge="1">
                  <a:txBody>
                    <a:bodyPr/>
                    <a:lstStyle/>
                    <a:p>
                      <a:endParaRPr lang="en-US"/>
                    </a:p>
                  </a:txBody>
                  <a:tcPr/>
                </a:tc>
                <a:tc hMerge="1">
                  <a:txBody>
                    <a:bodyPr/>
                    <a:lstStyle/>
                    <a:p>
                      <a:pPr algn="ctr"/>
                      <a:endParaRPr lang="en-US" sz="1000"/>
                    </a:p>
                  </a:txBody>
                  <a:tcPr marL="45720" marR="4572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2609941"/>
                  </a:ext>
                </a:extLst>
              </a:tr>
              <a:tr h="280751">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Azure AI Agent Service</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a:t>Bedrock Agents</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698261653"/>
                  </a:ext>
                </a:extLst>
              </a:tr>
              <a:tr h="401073">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err="1"/>
                        <a:t>AutoGen</a:t>
                      </a:r>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endParaRPr lang="en-US" sz="900"/>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tc>
                  <a:txBody>
                    <a:bodyPr/>
                    <a:lstStyle/>
                    <a:p>
                      <a:pPr algn="l"/>
                      <a:r>
                        <a:rPr lang="en-US" sz="900" dirty="0"/>
                        <a:t>Crew AI</a:t>
                      </a:r>
                    </a:p>
                  </a:txBody>
                  <a:tcPr marT="91440" marB="9144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alpha val="80000"/>
                      </a:schemeClr>
                    </a:solidFill>
                  </a:tcPr>
                </a:tc>
                <a:extLst>
                  <a:ext uri="{0D108BD9-81ED-4DB2-BD59-A6C34878D82A}">
                    <a16:rowId xmlns:a16="http://schemas.microsoft.com/office/drawing/2014/main" val="3767706648"/>
                  </a:ext>
                </a:extLst>
              </a:tr>
            </a:tbl>
          </a:graphicData>
        </a:graphic>
      </p:graphicFrame>
      <p:sp>
        <p:nvSpPr>
          <p:cNvPr id="15" name="Rounded Rectangle 13">
            <a:extLst>
              <a:ext uri="{FF2B5EF4-FFF2-40B4-BE49-F238E27FC236}">
                <a16:creationId xmlns:a16="http://schemas.microsoft.com/office/drawing/2014/main" id="{435B5503-7A60-0A4D-AAE9-B43A721AA8F8}"/>
              </a:ext>
              <a:ext uri="{C183D7F6-B498-43B3-948B-1728B52AA6E4}">
                <adec:decorative xmlns:adec="http://schemas.microsoft.com/office/drawing/2017/decorative" val="1"/>
              </a:ext>
            </a:extLst>
          </p:cNvPr>
          <p:cNvSpPr/>
          <p:nvPr/>
        </p:nvSpPr>
        <p:spPr bwMode="auto">
          <a:xfrm>
            <a:off x="8742437" y="687461"/>
            <a:ext cx="2726970" cy="1383464"/>
          </a:xfrm>
          <a:prstGeom prst="roundRect">
            <a:avLst>
              <a:gd name="adj" fmla="val 6873"/>
            </a:avLst>
          </a:prstGeom>
          <a:noFill/>
          <a:ln w="12700" cap="rnd">
            <a:solidFill>
              <a:srgbClr val="65707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20" name="Picture 19">
            <a:extLst>
              <a:ext uri="{FF2B5EF4-FFF2-40B4-BE49-F238E27FC236}">
                <a16:creationId xmlns:a16="http://schemas.microsoft.com/office/drawing/2014/main" id="{FD47FF47-8B30-8288-8CB4-E95BB91CB113}"/>
              </a:ext>
              <a:ext uri="{C183D7F6-B498-43B3-948B-1728B52AA6E4}">
                <adec:decorative xmlns:adec="http://schemas.microsoft.com/office/drawing/2017/decorative" val="1"/>
              </a:ext>
            </a:extLst>
          </p:cNvPr>
          <p:cNvPicPr>
            <a:picLocks noChangeAspect="1"/>
          </p:cNvPicPr>
          <p:nvPr/>
        </p:nvPicPr>
        <p:blipFill>
          <a:blip r:embed="rId32"/>
          <a:stretch>
            <a:fillRect/>
          </a:stretch>
        </p:blipFill>
        <p:spPr>
          <a:xfrm>
            <a:off x="8869185" y="1092564"/>
            <a:ext cx="287787" cy="287787"/>
          </a:xfrm>
          <a:prstGeom prst="rect">
            <a:avLst/>
          </a:prstGeom>
        </p:spPr>
      </p:pic>
      <p:pic>
        <p:nvPicPr>
          <p:cNvPr id="21" name="Picture 20">
            <a:extLst>
              <a:ext uri="{FF2B5EF4-FFF2-40B4-BE49-F238E27FC236}">
                <a16:creationId xmlns:a16="http://schemas.microsoft.com/office/drawing/2014/main" id="{D51C6A06-B544-1D95-19D7-D4D865587C67}"/>
              </a:ext>
            </a:extLst>
          </p:cNvPr>
          <p:cNvPicPr>
            <a:picLocks noChangeAspect="1"/>
          </p:cNvPicPr>
          <p:nvPr/>
        </p:nvPicPr>
        <p:blipFill>
          <a:blip r:embed="rId10"/>
          <a:stretch>
            <a:fillRect/>
          </a:stretch>
        </p:blipFill>
        <p:spPr>
          <a:xfrm>
            <a:off x="10253496" y="1076652"/>
            <a:ext cx="336623" cy="316911"/>
          </a:xfrm>
          <a:prstGeom prst="rect">
            <a:avLst/>
          </a:prstGeom>
        </p:spPr>
      </p:pic>
      <p:pic>
        <p:nvPicPr>
          <p:cNvPr id="33" name="Picture 32" descr="A white letter on a black background&#10;&#10;AI-generated content may be incorrect.">
            <a:extLst>
              <a:ext uri="{FF2B5EF4-FFF2-40B4-BE49-F238E27FC236}">
                <a16:creationId xmlns:a16="http://schemas.microsoft.com/office/drawing/2014/main" id="{AF15C77D-AA35-7496-C23D-1D98CA7C7F1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0193291" y="1495081"/>
            <a:ext cx="399053" cy="384594"/>
          </a:xfrm>
          <a:prstGeom prst="rect">
            <a:avLst/>
          </a:prstGeom>
        </p:spPr>
      </p:pic>
      <p:pic>
        <p:nvPicPr>
          <p:cNvPr id="34" name="Picture 4" descr="AutoGen - Reviews, Pros &amp; Cons | Companies using AutoGen">
            <a:extLst>
              <a:ext uri="{FF2B5EF4-FFF2-40B4-BE49-F238E27FC236}">
                <a16:creationId xmlns:a16="http://schemas.microsoft.com/office/drawing/2014/main" id="{5E788A08-481A-E6EF-716C-493BCEFC3F3A}"/>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8854109" y="1536555"/>
            <a:ext cx="287787" cy="287787"/>
          </a:xfrm>
          <a:prstGeom prst="roundRect">
            <a:avLst>
              <a:gd name="adj" fmla="val 10381"/>
            </a:avLst>
          </a:prstGeom>
          <a:noFill/>
          <a:ln>
            <a:solidFill>
              <a:schemeClr val="bg1">
                <a:lumMod val="85000"/>
              </a:schemeClr>
            </a:solidFill>
          </a:ln>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60F93C08-279E-F5BB-0CCF-4FFD5D23DCF0}"/>
              </a:ext>
              <a:ext uri="{C183D7F6-B498-43B3-948B-1728B52AA6E4}">
                <adec:decorative xmlns:adec="http://schemas.microsoft.com/office/drawing/2017/decorative" val="1"/>
              </a:ext>
            </a:extLst>
          </p:cNvPr>
          <p:cNvPicPr>
            <a:picLocks noChangeAspect="1"/>
          </p:cNvPicPr>
          <p:nvPr/>
        </p:nvPicPr>
        <p:blipFill>
          <a:blip r:embed="rId35">
            <a:extLst>
              <a:ext uri="{28A0092B-C50C-407E-A947-70E740481C1C}">
                <a14:useLocalDpi xmlns:a14="http://schemas.microsoft.com/office/drawing/2010/main" val="0"/>
              </a:ext>
            </a:extLst>
          </a:blip>
          <a:srcRect/>
          <a:stretch/>
        </p:blipFill>
        <p:spPr>
          <a:xfrm>
            <a:off x="10262218" y="5665195"/>
            <a:ext cx="300243" cy="300242"/>
          </a:xfrm>
          <a:prstGeom prst="rect">
            <a:avLst/>
          </a:prstGeom>
        </p:spPr>
      </p:pic>
      <p:pic>
        <p:nvPicPr>
          <p:cNvPr id="36" name="Picture 35" descr="Azure Open AI Service Icon">
            <a:extLst>
              <a:ext uri="{FF2B5EF4-FFF2-40B4-BE49-F238E27FC236}">
                <a16:creationId xmlns:a16="http://schemas.microsoft.com/office/drawing/2014/main" id="{17DE8068-3C83-4266-223B-F0A922973F31}"/>
              </a:ext>
              <a:ext uri="{C183D7F6-B498-43B3-948B-1728B52AA6E4}">
                <adec:decorative xmlns:adec="http://schemas.microsoft.com/office/drawing/2017/decorative" val="0"/>
              </a:ext>
            </a:extLst>
          </p:cNvPr>
          <p:cNvPicPr>
            <a:picLocks noChangeAspect="1"/>
          </p:cNvPicPr>
          <p:nvPr/>
        </p:nvPicPr>
        <p:blipFill>
          <a:blip r:embed="rId36"/>
          <a:stretch>
            <a:fillRect/>
          </a:stretch>
        </p:blipFill>
        <p:spPr>
          <a:xfrm>
            <a:off x="749232" y="986069"/>
            <a:ext cx="414062" cy="414062"/>
          </a:xfrm>
          <a:prstGeom prst="rect">
            <a:avLst/>
          </a:prstGeom>
        </p:spPr>
      </p:pic>
      <p:pic>
        <p:nvPicPr>
          <p:cNvPr id="37" name="Picture 4" descr="Deepseek Logo PNG Text Only image for Free Download">
            <a:extLst>
              <a:ext uri="{FF2B5EF4-FFF2-40B4-BE49-F238E27FC236}">
                <a16:creationId xmlns:a16="http://schemas.microsoft.com/office/drawing/2014/main" id="{11797F35-0EEF-4FF8-EFAC-A4B98CB84EA5}"/>
              </a:ext>
            </a:extLst>
          </p:cNvPr>
          <p:cNvPicPr>
            <a:picLocks noChangeAspect="1" noChangeArrowheads="1"/>
          </p:cNvPicPr>
          <p:nvPr/>
        </p:nvPicPr>
        <p:blipFill rotWithShape="1">
          <a:blip r:embed="rId37">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2075561" y="1851074"/>
            <a:ext cx="355129" cy="37615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1AE05F75-CA54-3924-59A6-958E7F178739}"/>
              </a:ext>
              <a:ext uri="{C183D7F6-B498-43B3-948B-1728B52AA6E4}">
                <adec:decorative xmlns:adec="http://schemas.microsoft.com/office/drawing/2017/decorative" val="1"/>
              </a:ext>
            </a:extLst>
          </p:cNvPr>
          <p:cNvGrpSpPr/>
          <p:nvPr/>
        </p:nvGrpSpPr>
        <p:grpSpPr>
          <a:xfrm>
            <a:off x="2093928" y="1044108"/>
            <a:ext cx="283323" cy="283323"/>
            <a:chOff x="5464628" y="65020"/>
            <a:chExt cx="283323" cy="283323"/>
          </a:xfrm>
        </p:grpSpPr>
        <p:sp>
          <p:nvSpPr>
            <p:cNvPr id="44" name="Oval 43">
              <a:extLst>
                <a:ext uri="{FF2B5EF4-FFF2-40B4-BE49-F238E27FC236}">
                  <a16:creationId xmlns:a16="http://schemas.microsoft.com/office/drawing/2014/main" id="{FE69CDBF-038C-0CE0-6F1E-28712F5C7CD1}"/>
                </a:ext>
                <a:ext uri="{C183D7F6-B498-43B3-948B-1728B52AA6E4}">
                  <adec:decorative xmlns:adec="http://schemas.microsoft.com/office/drawing/2017/decorative" val="1"/>
                </a:ext>
              </a:extLst>
            </p:cNvPr>
            <p:cNvSpPr/>
            <p:nvPr/>
          </p:nvSpPr>
          <p:spPr bwMode="auto">
            <a:xfrm>
              <a:off x="5464628" y="65020"/>
              <a:ext cx="283323" cy="283323"/>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46" name="Graphic 45">
              <a:extLst>
                <a:ext uri="{FF2B5EF4-FFF2-40B4-BE49-F238E27FC236}">
                  <a16:creationId xmlns:a16="http://schemas.microsoft.com/office/drawing/2014/main" id="{67546310-FA77-5803-43D2-AC2340E42E0D}"/>
                </a:ext>
                <a:ext uri="{C183D7F6-B498-43B3-948B-1728B52AA6E4}">
                  <adec:decorative xmlns:adec="http://schemas.microsoft.com/office/drawing/2017/decorative" val="1"/>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5532031" y="132423"/>
              <a:ext cx="148517" cy="148516"/>
            </a:xfrm>
            <a:prstGeom prst="rect">
              <a:avLst/>
            </a:prstGeom>
            <a:effectLst/>
          </p:spPr>
        </p:pic>
      </p:grpSp>
      <p:pic>
        <p:nvPicPr>
          <p:cNvPr id="17" name="Picture 16" descr="A green and black logo&#10;&#10;AI-generated content may be incorrect.">
            <a:extLst>
              <a:ext uri="{FF2B5EF4-FFF2-40B4-BE49-F238E27FC236}">
                <a16:creationId xmlns:a16="http://schemas.microsoft.com/office/drawing/2014/main" id="{D778588A-7183-D6E0-8B68-21FB592A4ED4}"/>
              </a:ext>
            </a:extLst>
          </p:cNvPr>
          <p:cNvPicPr>
            <a:picLocks noChangeAspect="1"/>
          </p:cNvPicPr>
          <p:nvPr/>
        </p:nvPicPr>
        <p:blipFill>
          <a:blip r:embed="rId40">
            <a:extLst>
              <a:ext uri="{28A0092B-C50C-407E-A947-70E740481C1C}">
                <a14:useLocalDpi xmlns:a14="http://schemas.microsoft.com/office/drawing/2010/main" val="0"/>
              </a:ext>
            </a:extLst>
          </a:blip>
          <a:srcRect/>
          <a:stretch/>
        </p:blipFill>
        <p:spPr>
          <a:xfrm>
            <a:off x="740305" y="1845717"/>
            <a:ext cx="414062" cy="291355"/>
          </a:xfrm>
          <a:prstGeom prst="rect">
            <a:avLst/>
          </a:prstGeom>
        </p:spPr>
      </p:pic>
      <p:pic>
        <p:nvPicPr>
          <p:cNvPr id="18" name="Graphic 17">
            <a:extLst>
              <a:ext uri="{FF2B5EF4-FFF2-40B4-BE49-F238E27FC236}">
                <a16:creationId xmlns:a16="http://schemas.microsoft.com/office/drawing/2014/main" id="{D09D9325-A1F5-0464-21DC-FCA112DFE603}"/>
              </a:ext>
            </a:extLst>
          </p:cNvPr>
          <p:cNvPicPr>
            <a:picLocks noChangeAspect="1"/>
          </p:cNvPicPr>
          <p:nvPr/>
        </p:nvPicPr>
        <p:blipFill>
          <a:blip r:embed="rId41">
            <a:extLst>
              <a:ext uri="{96DAC541-7B7A-43D3-8B79-37D633B846F1}">
                <asvg:svgBlip xmlns:asvg="http://schemas.microsoft.com/office/drawing/2016/SVG/main" r:embed="rId42"/>
              </a:ext>
            </a:extLst>
          </a:blip>
          <a:srcRect r="84157"/>
          <a:stretch/>
        </p:blipFill>
        <p:spPr>
          <a:xfrm>
            <a:off x="10185503" y="2582664"/>
            <a:ext cx="348220" cy="320329"/>
          </a:xfrm>
          <a:prstGeom prst="rect">
            <a:avLst/>
          </a:prstGeom>
        </p:spPr>
      </p:pic>
    </p:spTree>
    <p:extLst>
      <p:ext uri="{BB962C8B-B14F-4D97-AF65-F5344CB8AC3E}">
        <p14:creationId xmlns:p14="http://schemas.microsoft.com/office/powerpoint/2010/main" val="207953776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B2943-5959-462B-A41B-85838B93C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662A5-A46A-E0BB-FAB2-BCF5D4ABBA0E}"/>
              </a:ext>
            </a:extLst>
          </p:cNvPr>
          <p:cNvSpPr txBox="1">
            <a:spLocks/>
          </p:cNvSpPr>
          <p:nvPr/>
        </p:nvSpPr>
        <p:spPr>
          <a:xfrm>
            <a:off x="588263" y="457200"/>
            <a:ext cx="11018520" cy="67710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Sans Text" pitchFamily="2" charset="0"/>
              </a:defRPr>
            </a:lvl1pPr>
          </a:lstStyle>
          <a:p>
            <a:pPr algn="ctr"/>
            <a:r>
              <a:rPr lang="en-US" dirty="0">
                <a:solidFill>
                  <a:schemeClr val="tx1"/>
                </a:solidFill>
                <a:cs typeface="Segoe UI" pitchFamily="34" charset="0"/>
              </a:rPr>
              <a:t>AI Agent in Action </a:t>
            </a:r>
          </a:p>
        </p:txBody>
      </p:sp>
      <p:sp>
        <p:nvSpPr>
          <p:cNvPr id="3" name="Rectangle: Rounded Corners 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4565D2E-A358-7D0B-16C4-EA9EC7D40DFE}"/>
              </a:ext>
              <a:ext uri="{C183D7F6-B498-43B3-948B-1728B52AA6E4}">
                <adec:decorative xmlns:adec="http://schemas.microsoft.com/office/drawing/2017/decorative" val="0"/>
              </a:ext>
            </a:extLst>
          </p:cNvPr>
          <p:cNvSpPr/>
          <p:nvPr/>
        </p:nvSpPr>
        <p:spPr bwMode="auto">
          <a:xfrm>
            <a:off x="304802" y="1453849"/>
            <a:ext cx="2243736" cy="420136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chemeClr val="tx1"/>
                </a:solidFill>
                <a:latin typeface="Segoe Sans Text"/>
                <a:cs typeface="Segoe Sans Text" pitchFamily="2" charset="0"/>
              </a:rPr>
              <a:t>Step 1: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an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2: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Create a Thread</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3: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Run the Agent</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5: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Check the Run status</a:t>
            </a:r>
          </a:p>
          <a:p>
            <a:pPr defTabSz="932472" fontAlgn="base">
              <a:spcBef>
                <a:spcPct val="0"/>
              </a:spcBef>
              <a:spcAft>
                <a:spcPct val="0"/>
              </a:spcAft>
            </a:pPr>
            <a:endParaRPr lang="en-US" sz="1400">
              <a:solidFill>
                <a:schemeClr val="tx1"/>
              </a:solidFill>
              <a:latin typeface="Segoe Sans Text"/>
              <a:cs typeface="Segoe Sans Text" pitchFamily="2" charset="0"/>
            </a:endParaRPr>
          </a:p>
          <a:p>
            <a:pPr defTabSz="932472" fontAlgn="base">
              <a:spcBef>
                <a:spcPct val="0"/>
              </a:spcBef>
              <a:spcAft>
                <a:spcPct val="0"/>
              </a:spcAft>
            </a:pPr>
            <a:r>
              <a:rPr lang="en-US" sz="1400" b="1">
                <a:solidFill>
                  <a:schemeClr val="tx1"/>
                </a:solidFill>
                <a:latin typeface="Segoe Sans Text"/>
                <a:cs typeface="Segoe Sans Text" pitchFamily="2" charset="0"/>
              </a:rPr>
              <a:t>Step 6: </a:t>
            </a:r>
            <a:br>
              <a:rPr lang="en-US" sz="1400" b="1">
                <a:solidFill>
                  <a:schemeClr val="tx1"/>
                </a:solidFill>
                <a:latin typeface="Segoe Sans Text"/>
                <a:cs typeface="Segoe Sans Text" pitchFamily="2" charset="0"/>
              </a:rPr>
            </a:br>
            <a:r>
              <a:rPr lang="en-US" sz="1400">
                <a:solidFill>
                  <a:srgbClr val="FFC000"/>
                </a:solidFill>
                <a:latin typeface="Segoe Sans Text"/>
                <a:cs typeface="Segoe Sans Text" pitchFamily="2" charset="0"/>
              </a:rPr>
              <a:t>Display the Agent’s Response</a:t>
            </a:r>
          </a:p>
        </p:txBody>
      </p:sp>
      <p:sp>
        <p:nvSpPr>
          <p:cNvPr id="4" name="Rectangle: Rounded Corners 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D0271956-76AC-8775-9D60-0DB1C3DA1355}"/>
              </a:ext>
              <a:ext uri="{C183D7F6-B498-43B3-948B-1728B52AA6E4}">
                <adec:decorative xmlns:adec="http://schemas.microsoft.com/office/drawing/2017/decorative" val="0"/>
              </a:ext>
            </a:extLst>
          </p:cNvPr>
          <p:cNvSpPr/>
          <p:nvPr/>
        </p:nvSpPr>
        <p:spPr bwMode="auto">
          <a:xfrm>
            <a:off x="2652145" y="1454613"/>
            <a:ext cx="1963319" cy="56913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Agent</a:t>
            </a:r>
          </a:p>
          <a:p>
            <a:pPr defTabSz="932472" fontAlgn="base">
              <a:spcBef>
                <a:spcPct val="0"/>
              </a:spcBef>
              <a:spcAft>
                <a:spcPct val="0"/>
              </a:spcAft>
            </a:pPr>
            <a:r>
              <a:rPr lang="en-US" sz="1200">
                <a:solidFill>
                  <a:schemeClr val="tx1"/>
                </a:solidFill>
                <a:latin typeface="Segoe Sans Text"/>
                <a:cs typeface="Segoe Sans Text" pitchFamily="2" charset="0"/>
              </a:rPr>
              <a:t>Contoso Sales Agent</a:t>
            </a:r>
          </a:p>
        </p:txBody>
      </p:sp>
      <p:sp>
        <p:nvSpPr>
          <p:cNvPr id="5" name="Rectangle: Rounded Corners 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1804815-A829-3C72-2CDC-8359DE325426}"/>
              </a:ext>
              <a:ext uri="{C183D7F6-B498-43B3-948B-1728B52AA6E4}">
                <adec:decorative xmlns:adec="http://schemas.microsoft.com/office/drawing/2017/decorative" val="0"/>
              </a:ext>
            </a:extLst>
          </p:cNvPr>
          <p:cNvSpPr/>
          <p:nvPr/>
        </p:nvSpPr>
        <p:spPr bwMode="auto">
          <a:xfrm>
            <a:off x="4746171" y="1453847"/>
            <a:ext cx="2720255" cy="112477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Instructions</a:t>
            </a:r>
            <a:r>
              <a:rPr lang="en-US" sz="1200" b="1">
                <a:solidFill>
                  <a:schemeClr val="tx1"/>
                </a:solidFill>
                <a:latin typeface="Segoe Sans Text"/>
                <a:cs typeface="Segoe Sans Text" pitchFamily="2" charset="0"/>
              </a:rPr>
              <a:t>: </a:t>
            </a:r>
            <a:r>
              <a:rPr lang="en-US" sz="1200">
                <a:solidFill>
                  <a:schemeClr val="tx1"/>
                </a:solidFill>
                <a:latin typeface="Segoe Sans Text"/>
                <a:cs typeface="Segoe Sans Text" pitchFamily="2" charset="0"/>
              </a:rPr>
              <a:t>You are an advanced sales analysis agent for Contoso, specializing in assisting users with sales data inquiries</a:t>
            </a:r>
          </a:p>
        </p:txBody>
      </p:sp>
      <p:sp>
        <p:nvSpPr>
          <p:cNvPr id="6" name="Rectangle: Rounded Corners 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F1343F1-EEB9-0EE6-8E43-DC521C7A68E3}"/>
              </a:ext>
              <a:ext uri="{C183D7F6-B498-43B3-948B-1728B52AA6E4}">
                <adec:decorative xmlns:adec="http://schemas.microsoft.com/office/drawing/2017/decorative" val="0"/>
              </a:ext>
            </a:extLst>
          </p:cNvPr>
          <p:cNvSpPr/>
          <p:nvPr/>
        </p:nvSpPr>
        <p:spPr bwMode="auto">
          <a:xfrm>
            <a:off x="7570033" y="1453846"/>
            <a:ext cx="2208967" cy="521365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7" name="Rectangle: Rounded Corners 8"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E95489E-8068-DF47-8C0C-645C1CA42DCD}"/>
              </a:ext>
              <a:ext uri="{C183D7F6-B498-43B3-948B-1728B52AA6E4}">
                <adec:decorative xmlns:adec="http://schemas.microsoft.com/office/drawing/2017/decorative" val="0"/>
              </a:ext>
            </a:extLst>
          </p:cNvPr>
          <p:cNvSpPr/>
          <p:nvPr/>
        </p:nvSpPr>
        <p:spPr bwMode="auto">
          <a:xfrm>
            <a:off x="9923880" y="1453846"/>
            <a:ext cx="2083046" cy="2463390"/>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400">
              <a:solidFill>
                <a:schemeClr val="tx1"/>
              </a:solidFill>
              <a:latin typeface="Segoe Sans Text"/>
              <a:cs typeface="Segoe Sans Text" pitchFamily="2" charset="0"/>
            </a:endParaRPr>
          </a:p>
        </p:txBody>
      </p:sp>
      <p:sp>
        <p:nvSpPr>
          <p:cNvPr id="8" name="Rectangle: Rounded Corners 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39F1299-9369-4D2F-7645-8E5054FDAC75}"/>
              </a:ext>
              <a:ext uri="{C183D7F6-B498-43B3-948B-1728B52AA6E4}">
                <adec:decorative xmlns:adec="http://schemas.microsoft.com/office/drawing/2017/decorative" val="0"/>
              </a:ext>
            </a:extLst>
          </p:cNvPr>
          <p:cNvSpPr/>
          <p:nvPr/>
        </p:nvSpPr>
        <p:spPr bwMode="auto">
          <a:xfrm>
            <a:off x="9923879" y="4328976"/>
            <a:ext cx="2083046" cy="233852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2</a:t>
            </a:r>
          </a:p>
        </p:txBody>
      </p:sp>
      <p:sp>
        <p:nvSpPr>
          <p:cNvPr id="9" name="Rectangle: Rounded Corners 1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5F20E21-A8BA-E3B8-D52A-2FB547F190C0}"/>
              </a:ext>
              <a:ext uri="{C183D7F6-B498-43B3-948B-1728B52AA6E4}">
                <adec:decorative xmlns:adec="http://schemas.microsoft.com/office/drawing/2017/decorative" val="0"/>
              </a:ext>
            </a:extLst>
          </p:cNvPr>
          <p:cNvSpPr/>
          <p:nvPr/>
        </p:nvSpPr>
        <p:spPr bwMode="auto">
          <a:xfrm>
            <a:off x="4739664" y="2662365"/>
            <a:ext cx="2720255" cy="89363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Model</a:t>
            </a:r>
          </a:p>
          <a:p>
            <a:pPr defTabSz="932472" fontAlgn="base">
              <a:spcBef>
                <a:spcPct val="0"/>
              </a:spcBef>
              <a:spcAft>
                <a:spcPct val="0"/>
              </a:spcAft>
            </a:pPr>
            <a:endParaRPr lang="en-US" sz="1400" b="1">
              <a:solidFill>
                <a:schemeClr val="tx1"/>
              </a:solidFill>
              <a:latin typeface="Segoe Sans Text"/>
              <a:cs typeface="Segoe Sans Text" pitchFamily="2" charset="0"/>
            </a:endParaRPr>
          </a:p>
          <a:p>
            <a:pPr defTabSz="932472" fontAlgn="base">
              <a:spcBef>
                <a:spcPct val="0"/>
              </a:spcBef>
              <a:spcAft>
                <a:spcPct val="0"/>
              </a:spcAft>
            </a:pPr>
            <a:endParaRPr lang="en-US" sz="1400" b="1">
              <a:solidFill>
                <a:schemeClr val="tx1"/>
              </a:solidFill>
              <a:latin typeface="Segoe Sans Text"/>
              <a:cs typeface="Segoe Sans Text" pitchFamily="2" charset="0"/>
            </a:endParaRPr>
          </a:p>
        </p:txBody>
      </p:sp>
      <p:sp>
        <p:nvSpPr>
          <p:cNvPr id="10" name="Rectangle: Rounded Corners 1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6A19D37-2260-1856-8C3E-C07B6F19F014}"/>
              </a:ext>
              <a:ext uri="{C183D7F6-B498-43B3-948B-1728B52AA6E4}">
                <adec:decorative xmlns:adec="http://schemas.microsoft.com/office/drawing/2017/decorative" val="0"/>
              </a:ext>
            </a:extLst>
          </p:cNvPr>
          <p:cNvSpPr/>
          <p:nvPr/>
        </p:nvSpPr>
        <p:spPr bwMode="auto">
          <a:xfrm>
            <a:off x="4732621" y="4649873"/>
            <a:ext cx="2727298" cy="2017627"/>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a:rPr>
              <a:t>Tools</a:t>
            </a:r>
            <a:r>
              <a:rPr lang="en-US" sz="1400" b="1">
                <a:solidFill>
                  <a:schemeClr val="tx1"/>
                </a:solidFill>
                <a:latin typeface="Segoe Sans Text"/>
                <a:cs typeface="Segoe Sans Text"/>
              </a:rPr>
              <a:t> </a:t>
            </a:r>
            <a:r>
              <a:rPr lang="en-US" sz="1000" b="1">
                <a:solidFill>
                  <a:schemeClr val="tx1"/>
                </a:solidFill>
                <a:latin typeface="Segoe Sans Text"/>
                <a:cs typeface="Segoe Sans Text"/>
              </a:rPr>
              <a:t>(optional)</a:t>
            </a:r>
          </a:p>
          <a:p>
            <a:pPr defTabSz="932472" fontAlgn="base">
              <a:spcBef>
                <a:spcPct val="0"/>
              </a:spcBef>
              <a:spcAft>
                <a:spcPct val="0"/>
              </a:spcAft>
            </a:pPr>
            <a:r>
              <a:rPr lang="en-US" sz="1200">
                <a:solidFill>
                  <a:schemeClr val="tx1"/>
                </a:solidFill>
                <a:latin typeface="Segoe Sans Text"/>
                <a:cs typeface="Segoe Sans Text"/>
              </a:rPr>
              <a:t>File Search</a:t>
            </a:r>
            <a:br>
              <a:rPr lang="en-US" sz="1200">
                <a:latin typeface="Segoe Sans Text"/>
                <a:cs typeface="Segoe Sans Text" pitchFamily="2" charset="0"/>
              </a:rPr>
            </a:br>
            <a:r>
              <a:rPr lang="en-US" sz="1200">
                <a:solidFill>
                  <a:schemeClr val="tx1"/>
                </a:solidFill>
                <a:latin typeface="Segoe Sans Text"/>
                <a:cs typeface="Segoe Sans Text"/>
              </a:rPr>
              <a:t>Code Interpreter</a:t>
            </a:r>
          </a:p>
          <a:p>
            <a:pPr defTabSz="932472" fontAlgn="base">
              <a:spcBef>
                <a:spcPct val="0"/>
              </a:spcBef>
              <a:spcAft>
                <a:spcPct val="0"/>
              </a:spcAft>
            </a:pPr>
            <a:r>
              <a:rPr lang="en-US" sz="1200">
                <a:solidFill>
                  <a:schemeClr val="tx1"/>
                </a:solidFill>
                <a:latin typeface="Segoe Sans Text"/>
                <a:cs typeface="Segoe Sans Text"/>
              </a:rPr>
              <a:t>Function Calling</a:t>
            </a:r>
            <a:br>
              <a:rPr lang="en-US" sz="1200">
                <a:latin typeface="Segoe Sans Text"/>
                <a:cs typeface="Segoe Sans Text" pitchFamily="2" charset="0"/>
              </a:rPr>
            </a:br>
            <a:r>
              <a:rPr lang="en-US" sz="1200">
                <a:solidFill>
                  <a:schemeClr val="tx1"/>
                </a:solidFill>
                <a:latin typeface="Segoe Sans Text"/>
                <a:cs typeface="Segoe Sans Text"/>
              </a:rPr>
              <a:t>Bing Search</a:t>
            </a:r>
            <a:br>
              <a:rPr lang="en-US" sz="1200">
                <a:latin typeface="Segoe Sans Text"/>
                <a:cs typeface="Segoe Sans Text" pitchFamily="2" charset="0"/>
              </a:rPr>
            </a:br>
            <a:r>
              <a:rPr lang="en-US" sz="1200">
                <a:solidFill>
                  <a:schemeClr val="tx1"/>
                </a:solidFill>
                <a:latin typeface="Segoe Sans Text"/>
                <a:cs typeface="Segoe Sans Text"/>
              </a:rPr>
              <a:t>Microsoft SharePoint</a:t>
            </a:r>
            <a:endParaRPr lang="en-US" sz="1750">
              <a:solidFill>
                <a:schemeClr val="tx1"/>
              </a:solidFill>
              <a:cs typeface="Segoe Sans Text"/>
            </a:endParaRPr>
          </a:p>
          <a:p>
            <a:pPr defTabSz="932472" fontAlgn="base">
              <a:spcBef>
                <a:spcPct val="0"/>
              </a:spcBef>
              <a:spcAft>
                <a:spcPct val="0"/>
              </a:spcAft>
            </a:pPr>
            <a:r>
              <a:rPr lang="en-US" sz="1200">
                <a:solidFill>
                  <a:schemeClr val="tx1"/>
                </a:solidFill>
                <a:latin typeface="Segoe Sans Text"/>
                <a:cs typeface="Segoe Sans Text"/>
              </a:rPr>
              <a:t>Microsoft Fabric</a:t>
            </a:r>
          </a:p>
          <a:p>
            <a:pPr defTabSz="932472">
              <a:spcBef>
                <a:spcPct val="0"/>
              </a:spcBef>
              <a:spcAft>
                <a:spcPct val="0"/>
              </a:spcAft>
            </a:pPr>
            <a:r>
              <a:rPr lang="en-US" sz="1200">
                <a:latin typeface="Segoe Sans Text"/>
                <a:cs typeface="Segoe Sans Text"/>
              </a:rPr>
              <a:t>Azure AI Search</a:t>
            </a:r>
            <a:br>
              <a:rPr lang="en-US" sz="1200">
                <a:latin typeface="Segoe Sans Text"/>
                <a:cs typeface="Segoe Sans Text" pitchFamily="2" charset="0"/>
              </a:rPr>
            </a:br>
            <a:r>
              <a:rPr lang="en-US" sz="1200">
                <a:solidFill>
                  <a:schemeClr val="tx1"/>
                </a:solidFill>
                <a:latin typeface="Segoe Sans Text"/>
                <a:cs typeface="Segoe Sans Text"/>
              </a:rPr>
              <a:t>Azure Logic Apps</a:t>
            </a:r>
            <a:endParaRPr lang="en-US">
              <a:solidFill>
                <a:schemeClr val="tx1"/>
              </a:solidFill>
            </a:endParaRPr>
          </a:p>
          <a:p>
            <a:pPr defTabSz="932472" fontAlgn="base">
              <a:spcBef>
                <a:spcPct val="0"/>
              </a:spcBef>
              <a:spcAft>
                <a:spcPct val="0"/>
              </a:spcAft>
            </a:pPr>
            <a:r>
              <a:rPr lang="en-US" sz="1200">
                <a:solidFill>
                  <a:schemeClr val="tx1"/>
                </a:solidFill>
                <a:latin typeface="Segoe Sans Text"/>
                <a:cs typeface="Segoe Sans Text"/>
              </a:rPr>
              <a:t>Azure Functions</a:t>
            </a:r>
          </a:p>
          <a:p>
            <a:pPr defTabSz="932472" fontAlgn="base">
              <a:spcBef>
                <a:spcPct val="0"/>
              </a:spcBef>
              <a:spcAft>
                <a:spcPct val="0"/>
              </a:spcAft>
            </a:pPr>
            <a:r>
              <a:rPr lang="en-US" sz="1200" err="1">
                <a:solidFill>
                  <a:schemeClr val="tx1"/>
                </a:solidFill>
                <a:latin typeface="Segoe Sans Text"/>
                <a:cs typeface="Segoe Sans Text"/>
              </a:rPr>
              <a:t>OpenAPI</a:t>
            </a:r>
            <a:r>
              <a:rPr lang="en-US" sz="1200">
                <a:solidFill>
                  <a:schemeClr val="tx1"/>
                </a:solidFill>
                <a:latin typeface="Segoe Sans Text"/>
                <a:cs typeface="Segoe Sans Text"/>
              </a:rPr>
              <a:t> 3.0 specified tools</a:t>
            </a:r>
          </a:p>
        </p:txBody>
      </p:sp>
      <p:sp>
        <p:nvSpPr>
          <p:cNvPr id="11" name="Rectangle: Rounded Corners 1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AB52B659-72F9-9F86-B49C-EFDA5EB665FC}"/>
              </a:ext>
              <a:ext uri="{C183D7F6-B498-43B3-948B-1728B52AA6E4}">
                <adec:decorative xmlns:adec="http://schemas.microsoft.com/office/drawing/2017/decorative" val="0"/>
              </a:ext>
            </a:extLst>
          </p:cNvPr>
          <p:cNvSpPr/>
          <p:nvPr/>
        </p:nvSpPr>
        <p:spPr bwMode="auto">
          <a:xfrm>
            <a:off x="7647309" y="2089827"/>
            <a:ext cx="1983993" cy="91180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Tell me the total sales by region</a:t>
            </a:r>
          </a:p>
        </p:txBody>
      </p:sp>
      <p:sp>
        <p:nvSpPr>
          <p:cNvPr id="12" name="Rectangle: Rounded Corners 14"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4EED3BFA-F554-FC6A-D232-2580AAFE291F}"/>
              </a:ext>
              <a:ext uri="{C183D7F6-B498-43B3-948B-1728B52AA6E4}">
                <adec:decorative xmlns:adec="http://schemas.microsoft.com/office/drawing/2017/decorative" val="0"/>
              </a:ext>
            </a:extLst>
          </p:cNvPr>
          <p:cNvSpPr/>
          <p:nvPr/>
        </p:nvSpPr>
        <p:spPr bwMode="auto">
          <a:xfrm>
            <a:off x="7659470" y="3157699"/>
            <a:ext cx="1983993" cy="77118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r>
              <a:rPr lang="en-US" sz="1100">
                <a:solidFill>
                  <a:schemeClr val="tx1"/>
                </a:solidFill>
                <a:latin typeface="Segoe Sans Text"/>
                <a:cs typeface="Segoe Sans Text" pitchFamily="2" charset="0"/>
              </a:rPr>
              <a:t>Here is the sales:</a:t>
            </a:r>
          </a:p>
          <a:p>
            <a:pPr defTabSz="932472" fontAlgn="base">
              <a:spcBef>
                <a:spcPct val="0"/>
              </a:spcBef>
              <a:spcAft>
                <a:spcPct val="0"/>
              </a:spcAft>
            </a:pPr>
            <a:r>
              <a:rPr lang="en-US" sz="1100">
                <a:solidFill>
                  <a:schemeClr val="tx1"/>
                </a:solidFill>
                <a:latin typeface="Segoe Sans Text"/>
                <a:cs typeface="Segoe Sans Text" pitchFamily="2" charset="0"/>
              </a:rPr>
              <a:t>Europe: $15478.00</a:t>
            </a:r>
          </a:p>
          <a:p>
            <a:pPr defTabSz="932472" fontAlgn="base">
              <a:spcBef>
                <a:spcPct val="0"/>
              </a:spcBef>
              <a:spcAft>
                <a:spcPct val="0"/>
              </a:spcAft>
            </a:pPr>
            <a:r>
              <a:rPr lang="en-US" sz="1100">
                <a:solidFill>
                  <a:schemeClr val="tx1"/>
                </a:solidFill>
                <a:latin typeface="Segoe Sans Text"/>
                <a:cs typeface="Segoe Sans Text" pitchFamily="2" charset="0"/>
              </a:rPr>
              <a:t>America: $78792.00</a:t>
            </a:r>
          </a:p>
        </p:txBody>
      </p:sp>
      <p:sp>
        <p:nvSpPr>
          <p:cNvPr id="13" name="Rectangle: Rounded Corners 15"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B36F514A-1106-C3BD-6C42-E779B73CD6DF}"/>
              </a:ext>
              <a:ext uri="{C183D7F6-B498-43B3-948B-1728B52AA6E4}">
                <adec:decorative xmlns:adec="http://schemas.microsoft.com/office/drawing/2017/decorative" val="0"/>
              </a:ext>
            </a:extLst>
          </p:cNvPr>
          <p:cNvSpPr/>
          <p:nvPr/>
        </p:nvSpPr>
        <p:spPr bwMode="auto">
          <a:xfrm>
            <a:off x="9936729" y="1567083"/>
            <a:ext cx="2255271" cy="91180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Run 1</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sp>
        <p:nvSpPr>
          <p:cNvPr id="14" name="Flowchart: Connector 17">
            <a:extLst>
              <a:ext uri="{FF2B5EF4-FFF2-40B4-BE49-F238E27FC236}">
                <a16:creationId xmlns:a16="http://schemas.microsoft.com/office/drawing/2014/main" id="{249C1B94-8209-8631-97C6-7AD503E058C8}"/>
              </a:ext>
            </a:extLst>
          </p:cNvPr>
          <p:cNvSpPr>
            <a:spLocks noChangeAspect="1"/>
          </p:cNvSpPr>
          <p:nvPr/>
        </p:nvSpPr>
        <p:spPr bwMode="auto">
          <a:xfrm>
            <a:off x="10096500" y="2389935"/>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15" name="Rectangle: Rounded Corners 1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0E9F543-2355-0321-EE65-026156950C12}"/>
              </a:ext>
              <a:ext uri="{C183D7F6-B498-43B3-948B-1728B52AA6E4}">
                <adec:decorative xmlns:adec="http://schemas.microsoft.com/office/drawing/2017/decorative" val="0"/>
              </a:ext>
            </a:extLst>
          </p:cNvPr>
          <p:cNvSpPr/>
          <p:nvPr/>
        </p:nvSpPr>
        <p:spPr bwMode="auto">
          <a:xfrm>
            <a:off x="10269120" y="2328008"/>
            <a:ext cx="1795520" cy="569139"/>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Function Calling Tool</a:t>
            </a:r>
          </a:p>
          <a:p>
            <a:pPr defTabSz="932472" fontAlgn="base">
              <a:spcBef>
                <a:spcPct val="0"/>
              </a:spcBef>
              <a:spcAft>
                <a:spcPct val="0"/>
              </a:spcAft>
            </a:pPr>
            <a:r>
              <a:rPr lang="en-US" sz="1200">
                <a:solidFill>
                  <a:schemeClr val="tx1"/>
                </a:solidFill>
                <a:latin typeface="Segoe Sans Text"/>
                <a:cs typeface="Segoe Sans Text" pitchFamily="2" charset="0"/>
              </a:rPr>
              <a:t>Query SQLite DB</a:t>
            </a:r>
          </a:p>
        </p:txBody>
      </p:sp>
      <p:sp>
        <p:nvSpPr>
          <p:cNvPr id="16" name="Rectangle: Rounded Corners 20"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5C0D85FD-146A-296B-1F51-BE57BC0655AC}"/>
              </a:ext>
              <a:ext uri="{C183D7F6-B498-43B3-948B-1728B52AA6E4}">
                <adec:decorative xmlns:adec="http://schemas.microsoft.com/office/drawing/2017/decorative" val="0"/>
              </a:ext>
            </a:extLst>
          </p:cNvPr>
          <p:cNvSpPr/>
          <p:nvPr/>
        </p:nvSpPr>
        <p:spPr bwMode="auto">
          <a:xfrm>
            <a:off x="10299437" y="3211288"/>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cxnSp>
        <p:nvCxnSpPr>
          <p:cNvPr id="17" name="Straight Arrow Connector 16">
            <a:extLst>
              <a:ext uri="{FF2B5EF4-FFF2-40B4-BE49-F238E27FC236}">
                <a16:creationId xmlns:a16="http://schemas.microsoft.com/office/drawing/2014/main" id="{2DF6F2F6-4D97-16C2-14B6-0D4B5C8CC3D6}"/>
              </a:ext>
            </a:extLst>
          </p:cNvPr>
          <p:cNvCxnSpPr>
            <a:cxnSpLocks/>
            <a:stCxn id="11" idx="3"/>
          </p:cNvCxnSpPr>
          <p:nvPr/>
        </p:nvCxnSpPr>
        <p:spPr>
          <a:xfrm flipV="1">
            <a:off x="9631302" y="2545080"/>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Flowchart: Connector 18">
            <a:extLst>
              <a:ext uri="{FF2B5EF4-FFF2-40B4-BE49-F238E27FC236}">
                <a16:creationId xmlns:a16="http://schemas.microsoft.com/office/drawing/2014/main" id="{A1F558F3-9692-48B3-66BD-4EE5B4731B99}"/>
              </a:ext>
            </a:extLst>
          </p:cNvPr>
          <p:cNvSpPr>
            <a:spLocks noChangeAspect="1"/>
          </p:cNvSpPr>
          <p:nvPr/>
        </p:nvSpPr>
        <p:spPr bwMode="auto">
          <a:xfrm>
            <a:off x="10099897" y="3225792"/>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19" name="Rectangle: Rounded Corners 6"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854DD875-9FA1-ABD7-86FE-8201E25A4476}"/>
              </a:ext>
              <a:ext uri="{C183D7F6-B498-43B3-948B-1728B52AA6E4}">
                <adec:decorative xmlns:adec="http://schemas.microsoft.com/office/drawing/2017/decorative" val="0"/>
              </a:ext>
            </a:extLst>
          </p:cNvPr>
          <p:cNvSpPr/>
          <p:nvPr/>
        </p:nvSpPr>
        <p:spPr bwMode="auto">
          <a:xfrm>
            <a:off x="4761650" y="3619914"/>
            <a:ext cx="2720255" cy="966046"/>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Your data </a:t>
            </a:r>
            <a:r>
              <a:rPr lang="en-US" sz="1000" b="1">
                <a:solidFill>
                  <a:schemeClr val="tx1"/>
                </a:solidFill>
                <a:latin typeface="Segoe Sans Text"/>
                <a:cs typeface="Segoe Sans Text" pitchFamily="2" charset="0"/>
              </a:rPr>
              <a:t>(optional)</a:t>
            </a: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a:p>
            <a:pPr defTabSz="932472" fontAlgn="base">
              <a:spcBef>
                <a:spcPct val="0"/>
              </a:spcBef>
              <a:spcAft>
                <a:spcPct val="0"/>
              </a:spcAft>
            </a:pPr>
            <a:endParaRPr lang="en-US" sz="1000" b="1">
              <a:solidFill>
                <a:schemeClr val="tx1"/>
              </a:solidFill>
              <a:latin typeface="Segoe Sans Text"/>
              <a:cs typeface="Segoe Sans Text" pitchFamily="2" charset="0"/>
            </a:endParaRPr>
          </a:p>
        </p:txBody>
      </p:sp>
      <p:sp>
        <p:nvSpPr>
          <p:cNvPr id="20" name="Rectangle: Rounded Corners 7"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374A84E8-F128-3D65-4A70-7CD0E30C4930}"/>
              </a:ext>
              <a:ext uri="{C183D7F6-B498-43B3-948B-1728B52AA6E4}">
                <adec:decorative xmlns:adec="http://schemas.microsoft.com/office/drawing/2017/decorative" val="0"/>
              </a:ext>
            </a:extLst>
          </p:cNvPr>
          <p:cNvSpPr/>
          <p:nvPr/>
        </p:nvSpPr>
        <p:spPr bwMode="auto">
          <a:xfrm>
            <a:off x="7659470" y="4290981"/>
            <a:ext cx="1983993" cy="887484"/>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User’s message</a:t>
            </a:r>
          </a:p>
          <a:p>
            <a:pPr defTabSz="932472" fontAlgn="base">
              <a:spcBef>
                <a:spcPct val="0"/>
              </a:spcBef>
              <a:spcAft>
                <a:spcPct val="0"/>
              </a:spcAft>
            </a:pPr>
            <a:r>
              <a:rPr lang="en-US" sz="1200">
                <a:solidFill>
                  <a:schemeClr val="tx1"/>
                </a:solidFill>
                <a:latin typeface="Segoe Sans Text"/>
                <a:cs typeface="Segoe Sans Text" pitchFamily="2" charset="0"/>
              </a:rPr>
              <a:t>Show as a pie chart</a:t>
            </a:r>
          </a:p>
        </p:txBody>
      </p:sp>
      <p:sp>
        <p:nvSpPr>
          <p:cNvPr id="21" name="Rectangle: Rounded Corners 13"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145209D-9F58-A045-16E4-0A7C4F632936}"/>
              </a:ext>
              <a:ext uri="{C183D7F6-B498-43B3-948B-1728B52AA6E4}">
                <adec:decorative xmlns:adec="http://schemas.microsoft.com/office/drawing/2017/decorative" val="0"/>
              </a:ext>
            </a:extLst>
          </p:cNvPr>
          <p:cNvSpPr/>
          <p:nvPr/>
        </p:nvSpPr>
        <p:spPr bwMode="auto">
          <a:xfrm>
            <a:off x="7671631" y="5223609"/>
            <a:ext cx="1983993" cy="1375049"/>
          </a:xfrm>
          <a:prstGeom prst="roundRect">
            <a:avLst>
              <a:gd name="adj" fmla="val 6998"/>
            </a:avLst>
          </a:prstGeom>
          <a:solidFill>
            <a:schemeClr val="bg1"/>
          </a:solidFill>
          <a:ln w="19050">
            <a:gradFill flip="none" rotWithShape="1">
              <a:gsLst>
                <a:gs pos="0">
                  <a:schemeClr val="accent3"/>
                </a:gs>
                <a:gs pos="100000">
                  <a:schemeClr val="accent4"/>
                </a:gs>
              </a:gsLst>
              <a:lin ang="2700000" scaled="1"/>
              <a:tileRect/>
            </a:grad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1200" b="1">
                <a:solidFill>
                  <a:srgbClr val="FFC000"/>
                </a:solidFill>
                <a:latin typeface="Segoe Sans Text"/>
                <a:cs typeface="Segoe Sans Text" pitchFamily="2" charset="0"/>
              </a:rPr>
              <a:t>Agent’s message</a:t>
            </a:r>
          </a:p>
          <a:p>
            <a:pPr defTabSz="932472" fontAlgn="base">
              <a:spcBef>
                <a:spcPct val="0"/>
              </a:spcBef>
              <a:spcAft>
                <a:spcPct val="0"/>
              </a:spcAft>
            </a:pPr>
            <a:endParaRPr lang="en-US" sz="1200" b="1">
              <a:solidFill>
                <a:schemeClr val="tx1"/>
              </a:solidFill>
              <a:latin typeface="Segoe Sans Text"/>
              <a:cs typeface="Segoe Sans Text" pitchFamily="2" charset="0"/>
            </a:endParaRPr>
          </a:p>
        </p:txBody>
      </p:sp>
      <p:sp>
        <p:nvSpPr>
          <p:cNvPr id="22" name="Rectangle: Rounded Corners 21"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659226F5-12ED-ECEC-1EB9-91822F078101}"/>
              </a:ext>
              <a:ext uri="{C183D7F6-B498-43B3-948B-1728B52AA6E4}">
                <adec:decorative xmlns:adec="http://schemas.microsoft.com/office/drawing/2017/decorative" val="0"/>
              </a:ext>
            </a:extLst>
          </p:cNvPr>
          <p:cNvSpPr/>
          <p:nvPr/>
        </p:nvSpPr>
        <p:spPr bwMode="auto">
          <a:xfrm>
            <a:off x="10308974" y="4740089"/>
            <a:ext cx="1505798" cy="1131476"/>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rgbClr val="FFC000"/>
                </a:solidFill>
                <a:latin typeface="Segoe Sans Text"/>
                <a:cs typeface="Segoe Sans Text" pitchFamily="2" charset="0"/>
              </a:rPr>
              <a:t>Code Interpreter Tool</a:t>
            </a:r>
          </a:p>
          <a:p>
            <a:pPr defTabSz="932472" fontAlgn="base">
              <a:spcBef>
                <a:spcPct val="0"/>
              </a:spcBef>
              <a:spcAft>
                <a:spcPct val="0"/>
              </a:spcAft>
            </a:pPr>
            <a:r>
              <a:rPr lang="en-US" sz="1200">
                <a:solidFill>
                  <a:schemeClr val="tx1"/>
                </a:solidFill>
                <a:latin typeface="Segoe Sans Text"/>
                <a:cs typeface="Segoe Sans Text" pitchFamily="2" charset="0"/>
              </a:rPr>
              <a:t>Create a pie chart</a:t>
            </a:r>
          </a:p>
        </p:txBody>
      </p:sp>
      <p:sp>
        <p:nvSpPr>
          <p:cNvPr id="23" name="Rectangle: Rounded Corners 22"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7DF85293-9B88-BF84-C12A-354AD84AA645}"/>
              </a:ext>
              <a:ext uri="{C183D7F6-B498-43B3-948B-1728B52AA6E4}">
                <adec:decorative xmlns:adec="http://schemas.microsoft.com/office/drawing/2017/decorative" val="0"/>
              </a:ext>
            </a:extLst>
          </p:cNvPr>
          <p:cNvSpPr/>
          <p:nvPr/>
        </p:nvSpPr>
        <p:spPr bwMode="auto">
          <a:xfrm>
            <a:off x="10299438" y="5915885"/>
            <a:ext cx="1621285" cy="381827"/>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r>
              <a:rPr lang="en-US" sz="1200">
                <a:solidFill>
                  <a:schemeClr val="tx1"/>
                </a:solidFill>
                <a:latin typeface="Segoe Sans Text"/>
                <a:cs typeface="Segoe Sans Text" pitchFamily="2" charset="0"/>
              </a:rPr>
              <a:t>Create message</a:t>
            </a:r>
          </a:p>
        </p:txBody>
      </p:sp>
      <p:sp>
        <p:nvSpPr>
          <p:cNvPr id="24" name="Flowchart: Connector 25">
            <a:extLst>
              <a:ext uri="{FF2B5EF4-FFF2-40B4-BE49-F238E27FC236}">
                <a16:creationId xmlns:a16="http://schemas.microsoft.com/office/drawing/2014/main" id="{448D617E-610C-F7AF-A3DD-8054D7CEA287}"/>
              </a:ext>
            </a:extLst>
          </p:cNvPr>
          <p:cNvSpPr>
            <a:spLocks noChangeAspect="1"/>
          </p:cNvSpPr>
          <p:nvPr/>
        </p:nvSpPr>
        <p:spPr bwMode="auto">
          <a:xfrm>
            <a:off x="10099898" y="5930389"/>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2</a:t>
            </a:r>
          </a:p>
        </p:txBody>
      </p:sp>
      <p:sp>
        <p:nvSpPr>
          <p:cNvPr id="25" name="Flowchart: Connector 27">
            <a:extLst>
              <a:ext uri="{FF2B5EF4-FFF2-40B4-BE49-F238E27FC236}">
                <a16:creationId xmlns:a16="http://schemas.microsoft.com/office/drawing/2014/main" id="{CD966041-0724-5F5F-D74A-7A944896BC6D}"/>
              </a:ext>
            </a:extLst>
          </p:cNvPr>
          <p:cNvSpPr>
            <a:spLocks noChangeAspect="1"/>
          </p:cNvSpPr>
          <p:nvPr/>
        </p:nvSpPr>
        <p:spPr bwMode="auto">
          <a:xfrm>
            <a:off x="10122603" y="4775807"/>
            <a:ext cx="295497" cy="296011"/>
          </a:xfrm>
          <a:prstGeom prst="flowChartConnector">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ea typeface="Segoe UI" pitchFamily="34" charset="0"/>
                <a:cs typeface="Segoe UI" pitchFamily="34" charset="0"/>
              </a:rPr>
              <a:t>1</a:t>
            </a:r>
          </a:p>
        </p:txBody>
      </p:sp>
      <p:sp>
        <p:nvSpPr>
          <p:cNvPr id="26" name="Rectangle: Rounded Corners 29" descr="Two boxes of: Data sources (search, files, databases, storage etc.) and Additional 3P Data Sources (files, databases, storage data etc.) Arrow from both boxes points to Azure OpenAI Service on your date, and an arrow labels as API and SDK pointing to App or Copilot agent.">
            <a:extLst>
              <a:ext uri="{FF2B5EF4-FFF2-40B4-BE49-F238E27FC236}">
                <a16:creationId xmlns:a16="http://schemas.microsoft.com/office/drawing/2014/main" id="{E600EFF8-2724-EFF8-2EBA-33096AC660CA}"/>
              </a:ext>
              <a:ext uri="{C183D7F6-B498-43B3-948B-1728B52AA6E4}">
                <adec:decorative xmlns:adec="http://schemas.microsoft.com/office/drawing/2017/decorative" val="0"/>
              </a:ext>
            </a:extLst>
          </p:cNvPr>
          <p:cNvSpPr/>
          <p:nvPr/>
        </p:nvSpPr>
        <p:spPr bwMode="auto">
          <a:xfrm>
            <a:off x="7535991" y="1453846"/>
            <a:ext cx="2255271" cy="935818"/>
          </a:xfrm>
          <a:prstGeom prst="roundRect">
            <a:avLst>
              <a:gd name="adj" fmla="val 6998"/>
            </a:avLst>
          </a:prstGeom>
          <a:noFill/>
          <a:ln w="19050">
            <a:noFill/>
            <a:headEnd type="none" w="med" len="med"/>
            <a:tailEnd type="none" w="med" len="med"/>
          </a:ln>
          <a:effectLst>
            <a:outerShdw blurRad="50800" dist="381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sz="1400" b="1">
                <a:solidFill>
                  <a:srgbClr val="FFC000"/>
                </a:solidFill>
                <a:latin typeface="Segoe Sans Text"/>
                <a:cs typeface="Segoe Sans Text" pitchFamily="2" charset="0"/>
              </a:rPr>
              <a:t>Thread</a:t>
            </a:r>
          </a:p>
          <a:p>
            <a:pPr defTabSz="932472" fontAlgn="base">
              <a:spcBef>
                <a:spcPct val="0"/>
              </a:spcBef>
              <a:spcAft>
                <a:spcPct val="0"/>
              </a:spcAft>
            </a:pPr>
            <a:r>
              <a:rPr lang="en-US" sz="1400">
                <a:solidFill>
                  <a:schemeClr val="tx1"/>
                </a:solidFill>
                <a:latin typeface="Segoe Sans Text"/>
                <a:cs typeface="Segoe Sans Text" pitchFamily="2" charset="0"/>
              </a:rPr>
              <a:t>Sales analysis</a:t>
            </a:r>
          </a:p>
          <a:p>
            <a:pPr defTabSz="932472" fontAlgn="base">
              <a:spcBef>
                <a:spcPct val="0"/>
              </a:spcBef>
              <a:spcAft>
                <a:spcPct val="0"/>
              </a:spcAft>
            </a:pPr>
            <a:endParaRPr lang="en-US" sz="1200" b="1">
              <a:solidFill>
                <a:schemeClr val="tx1"/>
              </a:solidFill>
              <a:latin typeface="Segoe Sans Text"/>
              <a:cs typeface="Segoe Sans Text" pitchFamily="2" charset="0"/>
            </a:endParaRPr>
          </a:p>
          <a:p>
            <a:pPr defTabSz="932472" fontAlgn="base">
              <a:spcBef>
                <a:spcPct val="0"/>
              </a:spcBef>
              <a:spcAft>
                <a:spcPct val="0"/>
              </a:spcAft>
            </a:pPr>
            <a:endParaRPr lang="en-US" sz="1200">
              <a:solidFill>
                <a:schemeClr val="tx1"/>
              </a:solidFill>
              <a:latin typeface="Segoe Sans Text"/>
              <a:cs typeface="Segoe Sans Text" pitchFamily="2" charset="0"/>
            </a:endParaRPr>
          </a:p>
        </p:txBody>
      </p:sp>
      <p:pic>
        <p:nvPicPr>
          <p:cNvPr id="27" name="Picture 26" descr="A blue square with a black star&#10;&#10;Description automatically generated">
            <a:extLst>
              <a:ext uri="{FF2B5EF4-FFF2-40B4-BE49-F238E27FC236}">
                <a16:creationId xmlns:a16="http://schemas.microsoft.com/office/drawing/2014/main" id="{05C27217-1469-A63E-1404-304C38A0342C}"/>
              </a:ext>
            </a:extLst>
          </p:cNvPr>
          <p:cNvPicPr>
            <a:picLocks noChangeAspect="1"/>
          </p:cNvPicPr>
          <p:nvPr/>
        </p:nvPicPr>
        <p:blipFill>
          <a:blip r:embed="rId3"/>
          <a:stretch>
            <a:fillRect/>
          </a:stretch>
        </p:blipFill>
        <p:spPr>
          <a:xfrm>
            <a:off x="5123377" y="3015106"/>
            <a:ext cx="506697" cy="506697"/>
          </a:xfrm>
          <a:prstGeom prst="rect">
            <a:avLst/>
          </a:prstGeom>
        </p:spPr>
      </p:pic>
      <p:pic>
        <p:nvPicPr>
          <p:cNvPr id="28" name="Picture 2" descr="Meta for Work">
            <a:extLst>
              <a:ext uri="{FF2B5EF4-FFF2-40B4-BE49-F238E27FC236}">
                <a16:creationId xmlns:a16="http://schemas.microsoft.com/office/drawing/2014/main" id="{67561222-C1E4-074E-F8DE-BA2778F08945}"/>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30074" y="2974423"/>
            <a:ext cx="564448" cy="56444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Mistral AI logo">
            <a:extLst>
              <a:ext uri="{FF2B5EF4-FFF2-40B4-BE49-F238E27FC236}">
                <a16:creationId xmlns:a16="http://schemas.microsoft.com/office/drawing/2014/main" id="{F8A52ED4-66A5-C2EE-1394-1BE09DE08647}"/>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1954" y="3076751"/>
            <a:ext cx="352249" cy="35224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A black and green logo&#10;&#10;Description automatically generated">
            <a:extLst>
              <a:ext uri="{FF2B5EF4-FFF2-40B4-BE49-F238E27FC236}">
                <a16:creationId xmlns:a16="http://schemas.microsoft.com/office/drawing/2014/main" id="{4CDC8E55-9497-6EDA-78AB-98EDA48DFC86}"/>
              </a:ext>
            </a:extLst>
          </p:cNvPr>
          <p:cNvPicPr>
            <a:picLocks noChangeAspect="1"/>
          </p:cNvPicPr>
          <p:nvPr/>
        </p:nvPicPr>
        <p:blipFill rotWithShape="1">
          <a:blip r:embed="rId6"/>
          <a:srcRect/>
          <a:stretch/>
        </p:blipFill>
        <p:spPr>
          <a:xfrm>
            <a:off x="6746580" y="3102402"/>
            <a:ext cx="348381" cy="307149"/>
          </a:xfrm>
          <a:prstGeom prst="rect">
            <a:avLst/>
          </a:prstGeom>
        </p:spPr>
      </p:pic>
      <p:grpSp>
        <p:nvGrpSpPr>
          <p:cNvPr id="31" name="Group 30">
            <a:extLst>
              <a:ext uri="{FF2B5EF4-FFF2-40B4-BE49-F238E27FC236}">
                <a16:creationId xmlns:a16="http://schemas.microsoft.com/office/drawing/2014/main" id="{C2534CEF-2D28-3174-ADD9-C9F63A0600E9}"/>
              </a:ext>
            </a:extLst>
          </p:cNvPr>
          <p:cNvGrpSpPr/>
          <p:nvPr/>
        </p:nvGrpSpPr>
        <p:grpSpPr>
          <a:xfrm>
            <a:off x="4918326" y="3946507"/>
            <a:ext cx="1739694" cy="301137"/>
            <a:chOff x="8025078" y="4037355"/>
            <a:chExt cx="1739694" cy="301137"/>
          </a:xfrm>
        </p:grpSpPr>
        <p:pic>
          <p:nvPicPr>
            <p:cNvPr id="32" name="Picture 4" descr="Pricing - Azure AI Search | Microsoft Azure">
              <a:extLst>
                <a:ext uri="{FF2B5EF4-FFF2-40B4-BE49-F238E27FC236}">
                  <a16:creationId xmlns:a16="http://schemas.microsoft.com/office/drawing/2014/main" id="{44978C2B-FA92-59F5-09F6-0A0C680E42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25078" y="4047919"/>
              <a:ext cx="553472" cy="29057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A3FDB08F-0562-84CF-C374-D3052FA55203}"/>
                </a:ext>
              </a:extLst>
            </p:cNvPr>
            <p:cNvSpPr txBox="1"/>
            <p:nvPr/>
          </p:nvSpPr>
          <p:spPr>
            <a:xfrm>
              <a:off x="8477881" y="4037355"/>
              <a:ext cx="1286891" cy="276999"/>
            </a:xfrm>
            <a:prstGeom prst="rect">
              <a:avLst/>
            </a:prstGeom>
            <a:noFill/>
          </p:spPr>
          <p:txBody>
            <a:bodyPr wrap="none" rtlCol="0">
              <a:spAutoFit/>
            </a:bodyPr>
            <a:lstStyle/>
            <a:p>
              <a:pPr marR="0" lvl="0" defTabSz="932742" rtl="0" eaLnBrk="1" fontAlgn="auto" latinLnBrk="0" hangingPunct="1">
                <a:lnSpc>
                  <a:spcPct val="100000"/>
                </a:lnSpc>
                <a:spcBef>
                  <a:spcPts val="600"/>
                </a:spcBef>
                <a:spcAft>
                  <a:spcPts val="0"/>
                </a:spcAft>
                <a:buClrTx/>
                <a:buSzPct val="90000"/>
                <a:tabLst/>
                <a:defRPr/>
              </a:pPr>
              <a:r>
                <a:rPr kumimoji="0" lang="en-US" sz="1200" i="0" u="none" strike="noStrike" kern="1200" cap="none" spc="0" normalizeH="0" baseline="0" noProof="0">
                  <a:ln>
                    <a:noFill/>
                  </a:ln>
                  <a:effectLst/>
                  <a:uLnTx/>
                  <a:uFillTx/>
                  <a:latin typeface="Segoe Sans Text Semibold" pitchFamily="2" charset="0"/>
                  <a:ea typeface="+mn-ea"/>
                  <a:cs typeface="Segoe Sans Text" pitchFamily="2" charset="0"/>
                </a:rPr>
                <a:t>Azure AI Search</a:t>
              </a:r>
            </a:p>
          </p:txBody>
        </p:sp>
      </p:grpSp>
      <p:sp>
        <p:nvSpPr>
          <p:cNvPr id="34" name="TextBox 33">
            <a:extLst>
              <a:ext uri="{FF2B5EF4-FFF2-40B4-BE49-F238E27FC236}">
                <a16:creationId xmlns:a16="http://schemas.microsoft.com/office/drawing/2014/main" id="{B590FB5E-5A62-B54E-4999-51BD3798B4F1}"/>
              </a:ext>
            </a:extLst>
          </p:cNvPr>
          <p:cNvSpPr txBox="1"/>
          <p:nvPr/>
        </p:nvSpPr>
        <p:spPr>
          <a:xfrm>
            <a:off x="5373647" y="4245359"/>
            <a:ext cx="1954061" cy="276999"/>
          </a:xfrm>
          <a:prstGeom prst="rect">
            <a:avLst/>
          </a:prstGeom>
          <a:noFill/>
        </p:spPr>
        <p:txBody>
          <a:bodyPr wrap="none" lIns="91440" tIns="45720" rIns="91440" bIns="45720" rtlCol="0" anchor="t">
            <a:spAutoFit/>
          </a:bodyPr>
          <a:lstStyle/>
          <a:p>
            <a:pPr defTabSz="932742">
              <a:spcBef>
                <a:spcPts val="600"/>
              </a:spcBef>
              <a:defRPr/>
            </a:pPr>
            <a:r>
              <a:rPr lang="en-US" sz="1200" b="1">
                <a:latin typeface="Segoe Sans Text Semibold"/>
                <a:cs typeface="Segoe Sans Text"/>
              </a:rPr>
              <a:t>Files (local or Azure Blob)</a:t>
            </a:r>
            <a:endParaRPr lang="en-US" sz="1200"/>
          </a:p>
        </p:txBody>
      </p:sp>
      <p:pic>
        <p:nvPicPr>
          <p:cNvPr id="35" name="Picture 34" descr="A blue and white rectangular object with white stripes&#10;&#10;Description automatically generated">
            <a:extLst>
              <a:ext uri="{FF2B5EF4-FFF2-40B4-BE49-F238E27FC236}">
                <a16:creationId xmlns:a16="http://schemas.microsoft.com/office/drawing/2014/main" id="{7921EEAA-4303-E9FF-C9E8-8EEE72763E4F}"/>
              </a:ext>
            </a:extLst>
          </p:cNvPr>
          <p:cNvPicPr>
            <a:picLocks noChangeAspect="1"/>
          </p:cNvPicPr>
          <p:nvPr/>
        </p:nvPicPr>
        <p:blipFill>
          <a:blip r:embed="rId8"/>
          <a:stretch>
            <a:fillRect/>
          </a:stretch>
        </p:blipFill>
        <p:spPr>
          <a:xfrm>
            <a:off x="5065154" y="4281038"/>
            <a:ext cx="263332" cy="271528"/>
          </a:xfrm>
          <a:prstGeom prst="rect">
            <a:avLst/>
          </a:prstGeom>
        </p:spPr>
      </p:pic>
      <p:cxnSp>
        <p:nvCxnSpPr>
          <p:cNvPr id="36" name="Straight Arrow Connector 35">
            <a:extLst>
              <a:ext uri="{FF2B5EF4-FFF2-40B4-BE49-F238E27FC236}">
                <a16:creationId xmlns:a16="http://schemas.microsoft.com/office/drawing/2014/main" id="{339F4765-7361-516F-9A31-CC2F09EB4C55}"/>
              </a:ext>
            </a:extLst>
          </p:cNvPr>
          <p:cNvCxnSpPr>
            <a:cxnSpLocks/>
          </p:cNvCxnSpPr>
          <p:nvPr/>
        </p:nvCxnSpPr>
        <p:spPr>
          <a:xfrm flipH="1">
            <a:off x="9643463" y="3361127"/>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3362CBC-B9D0-EFB4-2610-4BC152F670BA}"/>
              </a:ext>
            </a:extLst>
          </p:cNvPr>
          <p:cNvCxnSpPr>
            <a:endCxn id="18" idx="0"/>
          </p:cNvCxnSpPr>
          <p:nvPr/>
        </p:nvCxnSpPr>
        <p:spPr>
          <a:xfrm>
            <a:off x="10244248" y="2685946"/>
            <a:ext cx="3398" cy="53984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07A23FE-72BA-AF05-47C6-5B0F76BA2159}"/>
              </a:ext>
            </a:extLst>
          </p:cNvPr>
          <p:cNvCxnSpPr>
            <a:cxnSpLocks/>
          </p:cNvCxnSpPr>
          <p:nvPr/>
        </p:nvCxnSpPr>
        <p:spPr>
          <a:xfrm flipV="1">
            <a:off x="9656661" y="4923813"/>
            <a:ext cx="452744" cy="65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2DD2931-6CA8-26CB-B6CF-8E7729DF7384}"/>
              </a:ext>
            </a:extLst>
          </p:cNvPr>
          <p:cNvCxnSpPr>
            <a:cxnSpLocks/>
          </p:cNvCxnSpPr>
          <p:nvPr/>
        </p:nvCxnSpPr>
        <p:spPr>
          <a:xfrm flipH="1">
            <a:off x="9654748" y="6054948"/>
            <a:ext cx="4405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9A95543-8728-2DA5-4665-2AC005430D84}"/>
              </a:ext>
            </a:extLst>
          </p:cNvPr>
          <p:cNvCxnSpPr>
            <a:cxnSpLocks/>
          </p:cNvCxnSpPr>
          <p:nvPr/>
        </p:nvCxnSpPr>
        <p:spPr>
          <a:xfrm>
            <a:off x="10265722" y="5058871"/>
            <a:ext cx="0" cy="863985"/>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1" name="Picture 40">
            <a:extLst>
              <a:ext uri="{FF2B5EF4-FFF2-40B4-BE49-F238E27FC236}">
                <a16:creationId xmlns:a16="http://schemas.microsoft.com/office/drawing/2014/main" id="{F048A769-D9A0-4CB7-45C2-5C581E20DF06}"/>
              </a:ext>
            </a:extLst>
          </p:cNvPr>
          <p:cNvPicPr>
            <a:picLocks noChangeAspect="1"/>
          </p:cNvPicPr>
          <p:nvPr/>
        </p:nvPicPr>
        <p:blipFill>
          <a:blip r:embed="rId9"/>
          <a:stretch>
            <a:fillRect/>
          </a:stretch>
        </p:blipFill>
        <p:spPr>
          <a:xfrm>
            <a:off x="8129420" y="5645957"/>
            <a:ext cx="1043327" cy="872961"/>
          </a:xfrm>
          <a:prstGeom prst="rect">
            <a:avLst/>
          </a:prstGeom>
        </p:spPr>
      </p:pic>
    </p:spTree>
    <p:extLst>
      <p:ext uri="{BB962C8B-B14F-4D97-AF65-F5344CB8AC3E}">
        <p14:creationId xmlns:p14="http://schemas.microsoft.com/office/powerpoint/2010/main" val="27834474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p:bldP spid="14" grpId="0" animBg="1"/>
      <p:bldP spid="15" grpId="0"/>
      <p:bldP spid="16" grpId="0"/>
      <p:bldP spid="18" grpId="0" animBg="1"/>
      <p:bldP spid="19" grpId="0" animBg="1"/>
      <p:bldP spid="20" grpId="0" animBg="1"/>
      <p:bldP spid="21" grpId="0" animBg="1"/>
      <p:bldP spid="22" grpId="0"/>
      <p:bldP spid="23" grpId="0"/>
      <p:bldP spid="24" grpId="0" animBg="1"/>
      <p:bldP spid="25" grpId="0" animBg="1"/>
      <p:bldP spid="26" grpId="0"/>
      <p:bldP spid="34" grpId="0"/>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I Agents Hack Template Light Mode">
  <a:themeElements>
    <a:clrScheme name="AI Skills Fest">
      <a:dk1>
        <a:srgbClr val="000000"/>
      </a:dk1>
      <a:lt1>
        <a:srgbClr val="FFFFFF"/>
      </a:lt1>
      <a:dk2>
        <a:srgbClr val="091F2C"/>
      </a:dk2>
      <a:lt2>
        <a:srgbClr val="E8E6DF"/>
      </a:lt2>
      <a:accent1>
        <a:srgbClr val="0078D4"/>
      </a:accent1>
      <a:accent2>
        <a:srgbClr val="C73ECC"/>
      </a:accent2>
      <a:accent3>
        <a:srgbClr val="FF5C39"/>
      </a:accent3>
      <a:accent4>
        <a:srgbClr val="FFE399"/>
      </a:accent4>
      <a:accent5>
        <a:srgbClr val="49C5B1"/>
      </a:accent5>
      <a:accent6>
        <a:srgbClr val="8DE971"/>
      </a:accent6>
      <a:hlink>
        <a:srgbClr val="0067B8"/>
      </a:hlink>
      <a:folHlink>
        <a:srgbClr val="0067B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AI-Skills-Fest_16-9-Event-template_Microsoft_Final" id="{75E1E0E2-04CE-4333-8023-F1FBF65D0AF4}" vid="{9D43C70A-8B06-4E85-94DE-DC0023F047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1</TotalTime>
  <Words>866</Words>
  <Application>Microsoft Office PowerPoint</Application>
  <PresentationFormat>Widescreen</PresentationFormat>
  <Paragraphs>250</Paragraphs>
  <Slides>21</Slides>
  <Notes>17</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21</vt:i4>
      </vt:variant>
    </vt:vector>
  </HeadingPairs>
  <TitlesOfParts>
    <vt:vector size="37" baseType="lpstr">
      <vt:lpstr>Aptos</vt:lpstr>
      <vt:lpstr>Arial</vt:lpstr>
      <vt:lpstr>Calibri</vt:lpstr>
      <vt:lpstr>Consolas</vt:lpstr>
      <vt:lpstr>Open Sans</vt:lpstr>
      <vt:lpstr>Open Sans SemiBold</vt:lpstr>
      <vt:lpstr>Segoe Sans Display</vt:lpstr>
      <vt:lpstr>Segoe Sans Text</vt:lpstr>
      <vt:lpstr>Segoe Sans Text Semibold</vt:lpstr>
      <vt:lpstr>Segoe UI</vt:lpstr>
      <vt:lpstr>Segoe UI Semibold</vt:lpstr>
      <vt:lpstr>Segoe UI Semilight</vt:lpstr>
      <vt:lpstr>Segoe UI Variable Display Semibold</vt:lpstr>
      <vt:lpstr>var(--fontFamilyBase)</vt:lpstr>
      <vt:lpstr>Wingdings</vt:lpstr>
      <vt:lpstr>AI Agents Hack Template Light Mode</vt:lpstr>
      <vt:lpstr>AI Agents + .NET Aspire</vt:lpstr>
      <vt:lpstr>PowerPoint Presentation</vt:lpstr>
      <vt:lpstr>Agent</vt:lpstr>
      <vt:lpstr>An agent needs to accomplish 3 things:</vt:lpstr>
      <vt:lpstr>PowerPoint Presentation</vt:lpstr>
      <vt:lpstr>Semantic Kernel is lightweight, open-source, production-ready, orchestration middleware that lets you easily add AI to your apps.</vt:lpstr>
      <vt:lpstr>PowerPoint Presentation</vt:lpstr>
      <vt:lpstr>Semantic Kernel AI and Agent Orchestration</vt:lpstr>
      <vt:lpstr>PowerPoint Presentation</vt:lpstr>
      <vt:lpstr>Demo: Contoso Creative Writer </vt:lpstr>
      <vt:lpstr>DEMO</vt:lpstr>
      <vt:lpstr>Build anything with a unified platform</vt:lpstr>
      <vt:lpstr>PowerPoint Presentation</vt:lpstr>
      <vt:lpstr>Cloud Native</vt:lpstr>
      <vt:lpstr>.NET Aspire Includes…</vt:lpstr>
      <vt:lpstr>DEMO</vt:lpstr>
      <vt:lpstr>Demo: Contoso Creative Writer </vt:lpstr>
      <vt:lpstr>DEMO</vt:lpstr>
      <vt:lpstr>Next steps</vt:lpstr>
      <vt:lpstr>Generative AI for Beginners - .NET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Bruno Capuano</cp:lastModifiedBy>
  <cp:revision>4</cp:revision>
  <dcterms:created xsi:type="dcterms:W3CDTF">2025-04-15T16:09:55Z</dcterms:created>
  <dcterms:modified xsi:type="dcterms:W3CDTF">2025-04-15T16:14:56Z</dcterms:modified>
</cp:coreProperties>
</file>